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6"/>
  </p:notesMasterIdLst>
  <p:sldIdLst>
    <p:sldId id="256" r:id="rId4"/>
    <p:sldId id="257" r:id="rId5"/>
    <p:sldId id="258" r:id="rId7"/>
    <p:sldId id="261" r:id="rId8"/>
    <p:sldId id="277" r:id="rId9"/>
    <p:sldId id="278" r:id="rId10"/>
    <p:sldId id="280" r:id="rId11"/>
    <p:sldId id="281" r:id="rId12"/>
    <p:sldId id="282" r:id="rId13"/>
    <p:sldId id="279" r:id="rId14"/>
    <p:sldId id="276" r:id="rId15"/>
    <p:sldId id="304" r:id="rId16"/>
    <p:sldId id="305" r:id="rId17"/>
    <p:sldId id="306" r:id="rId18"/>
    <p:sldId id="263" r:id="rId19"/>
    <p:sldId id="284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334" r:id="rId30"/>
    <p:sldId id="271" r:id="rId31"/>
    <p:sldId id="259" r:id="rId32"/>
    <p:sldId id="296" r:id="rId33"/>
    <p:sldId id="297" r:id="rId34"/>
    <p:sldId id="298" r:id="rId35"/>
    <p:sldId id="299" r:id="rId36"/>
    <p:sldId id="285" r:id="rId37"/>
    <p:sldId id="300" r:id="rId38"/>
    <p:sldId id="266" r:id="rId39"/>
    <p:sldId id="301" r:id="rId40"/>
    <p:sldId id="302" r:id="rId41"/>
    <p:sldId id="303" r:id="rId42"/>
    <p:sldId id="295" r:id="rId43"/>
    <p:sldId id="283" r:id="rId44"/>
    <p:sldId id="275" r:id="rId45"/>
  </p:sldIdLst>
  <p:sldSz cx="18288000" cy="10287000"/>
  <p:notesSz cx="6858000" cy="9144000"/>
  <p:embeddedFontLst>
    <p:embeddedFont>
      <p:font typeface="Arial Unicode" panose="020B0604020202020204" charset="-122"/>
      <p:regular r:id="rId49"/>
    </p:embeddedFont>
    <p:embeddedFont>
      <p:font typeface="Arimo Bold" panose="020B0704020202020204"/>
      <p:bold r:id="rId50"/>
    </p:embeddedFont>
    <p:embeddedFont>
      <p:font typeface="Arimo" panose="020B0604020202020204"/>
      <p:regular r:id="rId51"/>
    </p:embeddedFont>
    <p:embeddedFont>
      <p:font typeface="Source Code Pro" panose="020B0509030403020204" pitchFamily="49" charset="0"/>
      <p:regular r:id="rId52"/>
      <p:bold r:id="rId53"/>
      <p:italic r:id="rId54"/>
      <p:boldItalic r:id="rId55"/>
    </p:embeddedFont>
    <p:embeddedFont>
      <p:font typeface="Calibri" panose="020F0502020204030204" charset="0"/>
      <p:regular r:id="rId56"/>
      <p:bold r:id="rId57"/>
      <p:italic r:id="rId58"/>
      <p:boldItalic r:id="rId59"/>
    </p:embeddedFont>
    <p:embeddedFont>
      <p:font typeface="等线" panose="02010600030101010101" charset="-122"/>
      <p:regular r:id="rId60"/>
    </p:embeddedFont>
    <p:embeddedFont>
      <p:font typeface="Calibri" panose="020F0502020204030204"/>
      <p:regular r:id="rId61"/>
      <p:bold r:id="rId62"/>
      <p:italic r:id="rId63"/>
      <p:boldItalic r:id="rId64"/>
    </p:embeddedFont>
  </p:embeddedFontLst>
  <p:custDataLst>
    <p:tags r:id="rId6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23" d="100"/>
          <a:sy n="23" d="100"/>
        </p:scale>
        <p:origin x="32" y="8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5" Type="http://schemas.openxmlformats.org/officeDocument/2006/relationships/tags" Target="tags/tag42.xml"/><Relationship Id="rId64" Type="http://schemas.openxmlformats.org/officeDocument/2006/relationships/font" Target="fonts/font16.fntdata"/><Relationship Id="rId63" Type="http://schemas.openxmlformats.org/officeDocument/2006/relationships/font" Target="fonts/font15.fntdata"/><Relationship Id="rId62" Type="http://schemas.openxmlformats.org/officeDocument/2006/relationships/font" Target="fonts/font14.fntdata"/><Relationship Id="rId61" Type="http://schemas.openxmlformats.org/officeDocument/2006/relationships/font" Target="fonts/font13.fntdata"/><Relationship Id="rId60" Type="http://schemas.openxmlformats.org/officeDocument/2006/relationships/font" Target="fonts/font12.fntdata"/><Relationship Id="rId6" Type="http://schemas.openxmlformats.org/officeDocument/2006/relationships/notesMaster" Target="notesMasters/notesMaster1.xml"/><Relationship Id="rId59" Type="http://schemas.openxmlformats.org/officeDocument/2006/relationships/font" Target="fonts/font11.fntdata"/><Relationship Id="rId58" Type="http://schemas.openxmlformats.org/officeDocument/2006/relationships/font" Target="fonts/font10.fntdata"/><Relationship Id="rId57" Type="http://schemas.openxmlformats.org/officeDocument/2006/relationships/font" Target="fonts/font9.fntdata"/><Relationship Id="rId56" Type="http://schemas.openxmlformats.org/officeDocument/2006/relationships/font" Target="fonts/font8.fntdata"/><Relationship Id="rId55" Type="http://schemas.openxmlformats.org/officeDocument/2006/relationships/font" Target="fonts/font7.fntdata"/><Relationship Id="rId54" Type="http://schemas.openxmlformats.org/officeDocument/2006/relationships/font" Target="fonts/font6.fntdata"/><Relationship Id="rId53" Type="http://schemas.openxmlformats.org/officeDocument/2006/relationships/font" Target="fonts/font5.fntdata"/><Relationship Id="rId52" Type="http://schemas.openxmlformats.org/officeDocument/2006/relationships/font" Target="fonts/font4.fntdata"/><Relationship Id="rId51" Type="http://schemas.openxmlformats.org/officeDocument/2006/relationships/font" Target="fonts/font3.fntdata"/><Relationship Id="rId50" Type="http://schemas.openxmlformats.org/officeDocument/2006/relationships/font" Target="fonts/font2.fntdata"/><Relationship Id="rId5" Type="http://schemas.openxmlformats.org/officeDocument/2006/relationships/slide" Target="slides/slide2.xml"/><Relationship Id="rId49" Type="http://schemas.openxmlformats.org/officeDocument/2006/relationships/font" Target="fonts/font1.fntdata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6A504-2825-4EEE-A9F6-BF11E0296E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06E2E-4993-49E1-8A39-8B9820DDBA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06E2E-4993-49E1-8A39-8B9820DDBA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C1DA67C-2C78-47E9-A63B-D299ABA21D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C1DA67C-2C78-47E9-A63B-D299ABA21D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3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2.png"/><Relationship Id="rId1" Type="http://schemas.openxmlformats.org/officeDocument/2006/relationships/tags" Target="../tags/tag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3.png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4.png"/><Relationship Id="rId1" Type="http://schemas.openxmlformats.org/officeDocument/2006/relationships/tags" Target="../tags/tag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5.png"/><Relationship Id="rId1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9.xml"/><Relationship Id="rId2" Type="http://schemas.openxmlformats.org/officeDocument/2006/relationships/image" Target="../media/image16.png"/><Relationship Id="rId1" Type="http://schemas.openxmlformats.org/officeDocument/2006/relationships/tags" Target="../tags/tag8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17.png"/><Relationship Id="rId1" Type="http://schemas.openxmlformats.org/officeDocument/2006/relationships/tags" Target="../tags/tag10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9.png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1.xml"/><Relationship Id="rId6" Type="http://schemas.openxmlformats.org/officeDocument/2006/relationships/image" Target="../media/image20.png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image" Target="../media/image21.png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image" Target="../media/image22.png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image" Target="../media/image24.png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image" Target="../media/image23.png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41.xml"/><Relationship Id="rId1" Type="http://schemas.openxmlformats.org/officeDocument/2006/relationships/tags" Target="../tags/tag3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hyperlink" Target="https://community.fs.com/article/rip-vs-ospf-what-is-the-difference.html" TargetMode="External"/><Relationship Id="rId2" Type="http://schemas.openxmlformats.org/officeDocument/2006/relationships/hyperlink" Target="https://www.cisco.com/c/en/us/support/docs/ip/open-shortest-path-first-ospf/7039-1.html" TargetMode="External"/><Relationship Id="rId1" Type="http://schemas.openxmlformats.org/officeDocument/2006/relationships/hyperlink" Target="https://blog.csdn.net/m0_72471315/article/details/131060888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6890645" y="9182100"/>
            <a:ext cx="8741641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2400">
                <a:solidFill>
                  <a:srgbClr val="2C2B3C"/>
                </a:solidFill>
                <a:ea typeface="思源黑体 2" panose="020B0500000000000000" charset="-122"/>
              </a:rPr>
              <a:t>演示文稿是一种实用的工具，可以是演示，演讲，报告等</a:t>
            </a:r>
            <a:endParaRPr lang="en-US" sz="2400">
              <a:solidFill>
                <a:srgbClr val="2C2B3C"/>
              </a:solidFill>
              <a:ea typeface="思源黑体 2" panose="020B0500000000000000" charset="-122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alphaModFix amt="19999"/>
          </a:blip>
          <a:srcRect t="9677" b="967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876532" y="3009900"/>
            <a:ext cx="12534935" cy="179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50"/>
              </a:lnSpc>
            </a:pPr>
            <a:r>
              <a:rPr lang="en-US" sz="9900" dirty="0">
                <a:solidFill>
                  <a:srgbClr val="F8E8CC"/>
                </a:solidFill>
                <a:latin typeface="思源黑体 2 Bold" panose="020B0800000000000000" charset="-122"/>
              </a:rPr>
              <a:t>Networking</a:t>
            </a:r>
            <a:endParaRPr lang="en-US" sz="9900" dirty="0">
              <a:solidFill>
                <a:srgbClr val="F8E8CC"/>
              </a:solidFill>
              <a:latin typeface="思源黑体 2 Bold" panose="020B08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638800" y="6629216"/>
            <a:ext cx="6537127" cy="2644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 dirty="0" err="1">
                <a:solidFill>
                  <a:srgbClr val="F8E8CC"/>
                </a:solidFill>
                <a:latin typeface="思源黑体 2" panose="020B0500000000000000" charset="-122"/>
                <a:ea typeface="思源黑体 2" panose="020B0500000000000000" charset="-122"/>
              </a:rPr>
              <a:t>俞燕</a:t>
            </a:r>
            <a:r>
              <a:rPr lang="en-US" sz="2800" dirty="0">
                <a:solidFill>
                  <a:srgbClr val="F8E8CC"/>
                </a:solidFill>
                <a:latin typeface="思源黑体 2" panose="020B0500000000000000" charset="-122"/>
                <a:ea typeface="思源黑体 2" panose="020B0500000000000000" charset="-122"/>
              </a:rPr>
              <a:t> 202192455057  </a:t>
            </a:r>
            <a:endParaRPr lang="en-US" sz="2800" dirty="0">
              <a:solidFill>
                <a:srgbClr val="F8E8CC"/>
              </a:solidFill>
              <a:latin typeface="思源黑体 2" panose="020B0500000000000000" charset="-122"/>
              <a:ea typeface="思源黑体 2" panose="020B0500000000000000" charset="-122"/>
            </a:endParaRPr>
          </a:p>
          <a:p>
            <a:pPr algn="ctr">
              <a:lnSpc>
                <a:spcPts val="4200"/>
              </a:lnSpc>
            </a:pPr>
            <a:r>
              <a:rPr lang="en-US" sz="2800" dirty="0" err="1">
                <a:solidFill>
                  <a:srgbClr val="F8E8CC"/>
                </a:solidFill>
                <a:latin typeface="思源黑体 2" panose="020B0500000000000000" charset="-122"/>
                <a:ea typeface="思源黑体 2" panose="020B0500000000000000" charset="-122"/>
              </a:rPr>
              <a:t>郑爽</a:t>
            </a:r>
            <a:r>
              <a:rPr lang="en-US" sz="2800" dirty="0">
                <a:solidFill>
                  <a:srgbClr val="F8E8CC"/>
                </a:solidFill>
                <a:latin typeface="思源黑体 2" panose="020B0500000000000000" charset="-122"/>
                <a:ea typeface="思源黑体 2" panose="020B0500000000000000" charset="-122"/>
              </a:rPr>
              <a:t> 202192455055</a:t>
            </a:r>
            <a:endParaRPr lang="en-US" sz="2800" dirty="0">
              <a:solidFill>
                <a:srgbClr val="F8E8CC"/>
              </a:solidFill>
              <a:latin typeface="思源黑体 2" panose="020B0500000000000000" charset="-122"/>
              <a:ea typeface="思源黑体 2" panose="020B0500000000000000" charset="-122"/>
            </a:endParaRPr>
          </a:p>
          <a:p>
            <a:pPr algn="ctr">
              <a:lnSpc>
                <a:spcPts val="4200"/>
              </a:lnSpc>
            </a:pPr>
            <a:r>
              <a:rPr lang="en-US" sz="2800" dirty="0" err="1">
                <a:solidFill>
                  <a:srgbClr val="F8E8CC"/>
                </a:solidFill>
                <a:latin typeface="思源黑体 2" panose="020B0500000000000000" charset="-122"/>
                <a:ea typeface="思源黑体 2" panose="020B0500000000000000" charset="-122"/>
              </a:rPr>
              <a:t>李睿琦</a:t>
            </a:r>
            <a:r>
              <a:rPr lang="en-US" sz="2800" dirty="0">
                <a:solidFill>
                  <a:srgbClr val="F8E8CC"/>
                </a:solidFill>
                <a:latin typeface="思源黑体 2" panose="020B0500000000000000" charset="-122"/>
                <a:ea typeface="思源黑体 2" panose="020B0500000000000000" charset="-122"/>
              </a:rPr>
              <a:t> 202192455056 </a:t>
            </a:r>
            <a:endParaRPr lang="en-US" sz="2800" dirty="0">
              <a:solidFill>
                <a:srgbClr val="F8E8CC"/>
              </a:solidFill>
              <a:latin typeface="思源黑体 2" panose="020B0500000000000000" charset="-122"/>
              <a:ea typeface="思源黑体 2" panose="020B0500000000000000" charset="-122"/>
            </a:endParaRPr>
          </a:p>
          <a:p>
            <a:pPr algn="ctr">
              <a:lnSpc>
                <a:spcPts val="4200"/>
              </a:lnSpc>
            </a:pPr>
            <a:r>
              <a:rPr lang="en-US" sz="2800" dirty="0" err="1">
                <a:solidFill>
                  <a:srgbClr val="F8E8CC"/>
                </a:solidFill>
                <a:latin typeface="思源黑体 2" panose="020B0500000000000000" charset="-122"/>
                <a:ea typeface="思源黑体 2" panose="020B0500000000000000" charset="-122"/>
              </a:rPr>
              <a:t>张瑞恒</a:t>
            </a:r>
            <a:r>
              <a:rPr lang="en-US" sz="2800" dirty="0">
                <a:solidFill>
                  <a:srgbClr val="F8E8CC"/>
                </a:solidFill>
                <a:latin typeface="思源黑体 2" panose="020B0500000000000000" charset="-122"/>
                <a:ea typeface="思源黑体 2" panose="020B0500000000000000" charset="-122"/>
              </a:rPr>
              <a:t> 202192455054   </a:t>
            </a:r>
            <a:endParaRPr lang="en-US" sz="2800" dirty="0">
              <a:solidFill>
                <a:srgbClr val="F8E8CC"/>
              </a:solidFill>
              <a:latin typeface="思源黑体 2" panose="020B0500000000000000" charset="-122"/>
              <a:ea typeface="思源黑体 2" panose="020B0500000000000000" charset="-122"/>
            </a:endParaRPr>
          </a:p>
          <a:p>
            <a:pPr algn="ctr">
              <a:lnSpc>
                <a:spcPts val="4200"/>
              </a:lnSpc>
            </a:pPr>
            <a:r>
              <a:rPr lang="en-US" sz="2800" dirty="0">
                <a:solidFill>
                  <a:srgbClr val="F8E8CC"/>
                </a:solidFill>
                <a:latin typeface="思源黑体 2" panose="020B0500000000000000" charset="-122"/>
                <a:ea typeface="思源黑体 2" panose="020B0500000000000000" charset="-122"/>
              </a:rPr>
              <a:t>SAIB MD 202169990073</a:t>
            </a:r>
            <a:endParaRPr lang="en-US" sz="2800" dirty="0">
              <a:solidFill>
                <a:srgbClr val="F8E8CC"/>
              </a:solidFill>
              <a:latin typeface="思源黑体 2" panose="020B0500000000000000" charset="-122"/>
              <a:ea typeface="思源黑体 2" panose="020B05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876532" y="4838700"/>
            <a:ext cx="1253493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 spc="387" dirty="0">
                <a:solidFill>
                  <a:srgbClr val="F8E8CC"/>
                </a:solidFill>
                <a:latin typeface="Arial Unicode" panose="020B0604020202020204" charset="-122"/>
              </a:rPr>
              <a:t>RIP </a:t>
            </a:r>
            <a:r>
              <a:rPr lang="en-US" altLang="zh-CN" sz="3200" spc="387" dirty="0">
                <a:solidFill>
                  <a:srgbClr val="F8E8CC"/>
                </a:solidFill>
                <a:latin typeface="Arial Unicode" panose="020B0604020202020204" charset="-122"/>
              </a:rPr>
              <a:t>configuration</a:t>
            </a:r>
            <a:r>
              <a:rPr lang="en-US" sz="3200" spc="387" dirty="0">
                <a:solidFill>
                  <a:srgbClr val="F8E8CC"/>
                </a:solidFill>
                <a:latin typeface="Arial Unicode" panose="020B0604020202020204" charset="-122"/>
              </a:rPr>
              <a:t> &amp; OSPF configuration</a:t>
            </a:r>
            <a:endParaRPr lang="en-US" sz="3200" spc="387" dirty="0">
              <a:solidFill>
                <a:srgbClr val="F8E8CC"/>
              </a:solidFill>
              <a:latin typeface="Arial Unicode" panose="020B0604020202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131133" y="569595"/>
            <a:ext cx="4337685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altLang="zh-CN" sz="4800" dirty="0">
                <a:solidFill>
                  <a:srgbClr val="FEE7C6"/>
                </a:solidFill>
                <a:ea typeface="思源黑体 2 Bold" panose="020B0800000000000000" charset="-122"/>
              </a:rPr>
              <a:t>Test</a:t>
            </a:r>
            <a:endParaRPr lang="en-US" sz="4800" dirty="0">
              <a:solidFill>
                <a:srgbClr val="FEE7C6"/>
              </a:solidFill>
              <a:ea typeface="思源黑体 2 Bold" panose="020B08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6300" y="1311613"/>
            <a:ext cx="8915399" cy="86363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131133" y="569595"/>
            <a:ext cx="4337685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altLang="zh-CN" sz="4800" dirty="0">
                <a:solidFill>
                  <a:srgbClr val="FEE7C6"/>
                </a:solidFill>
                <a:ea typeface="思源黑体 2 Bold" panose="020B0800000000000000" charset="-122"/>
              </a:rPr>
              <a:t>Routing Table</a:t>
            </a:r>
            <a:endParaRPr lang="en-US" sz="4800" dirty="0">
              <a:solidFill>
                <a:srgbClr val="FEE7C6"/>
              </a:solidFill>
              <a:ea typeface="思源黑体 2 Bold" panose="020B0800000000000000" charset="-122"/>
            </a:endParaRPr>
          </a:p>
        </p:txBody>
      </p: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1164840" y="2095500"/>
            <a:ext cx="15958319" cy="6860629"/>
            <a:chOff x="781318" y="3009900"/>
            <a:chExt cx="11884392" cy="5109210"/>
          </a:xfrm>
        </p:grpSpPr>
        <p:pic>
          <p:nvPicPr>
            <p:cNvPr id="8" name="图片 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81318" y="3009900"/>
              <a:ext cx="5274310" cy="5109210"/>
            </a:xfrm>
            <a:prstGeom prst="rect">
              <a:avLst/>
            </a:prstGeom>
          </p:spPr>
        </p:pic>
        <p:pic>
          <p:nvPicPr>
            <p:cNvPr id="9" name="图片 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7391400" y="3009900"/>
              <a:ext cx="5274310" cy="51092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131133" y="569595"/>
            <a:ext cx="4337685" cy="80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</a:rPr>
              <a:t>Routing Table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</a:endParaRPr>
          </a:p>
        </p:txBody>
      </p:sp>
      <p:sp>
        <p:nvSpPr>
          <p:cNvPr id="15" name="TextBox 15"/>
          <p:cNvSpPr txBox="1"/>
          <p:nvPr>
            <p:custDataLst>
              <p:tags r:id="rId1"/>
            </p:custDataLst>
          </p:nvPr>
        </p:nvSpPr>
        <p:spPr>
          <a:xfrm>
            <a:off x="4142105" y="2628900"/>
            <a:ext cx="10003790" cy="496633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Source Code Pro" panose="020B0509030403020204" pitchFamily="49" charset="0"/>
                <a:ea typeface="宋体" panose="02010600030101010101" pitchFamily="2" charset="-122"/>
                <a:cs typeface="+mn-cs"/>
              </a:rPr>
              <a:t>R1 and R2 use the RIP protocol for route learning.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Source Code Pro" panose="020B050903040302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Source Code Pro" panose="020B050903040302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Source Code Pro" panose="020B0509030403020204" pitchFamily="49" charset="0"/>
                <a:ea typeface="宋体" panose="02010600030101010101" pitchFamily="2" charset="-122"/>
                <a:cs typeface="+mn-cs"/>
              </a:rPr>
              <a:t>In the routing table, C represents a directly connected route, indicating that the network is directly connected to the interface on the router. R represents a RIP route, indicating a route learned through the RIP protocol.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Source Code Pro" panose="020B0509030403020204" pitchFamily="49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131133" y="569595"/>
            <a:ext cx="4337685" cy="80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</a:rPr>
              <a:t>R1:Routing Table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</a:endParaRPr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1130935" y="2095500"/>
            <a:ext cx="7082155" cy="6860540"/>
          </a:xfrm>
          <a:prstGeom prst="rect">
            <a:avLst/>
          </a:prstGeom>
        </p:spPr>
      </p:pic>
      <p:sp>
        <p:nvSpPr>
          <p:cNvPr id="15" name="TextBox 15"/>
          <p:cNvSpPr txBox="1"/>
          <p:nvPr>
            <p:custDataLst>
              <p:tags r:id="rId2"/>
            </p:custDataLst>
          </p:nvPr>
        </p:nvSpPr>
        <p:spPr>
          <a:xfrm>
            <a:off x="8839200" y="2171700"/>
            <a:ext cx="9103995" cy="672973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Source Code Pro" panose="020B0509030403020204" pitchFamily="49" charset="0"/>
                <a:ea typeface="宋体" panose="02010600030101010101" pitchFamily="2" charset="-122"/>
                <a:cs typeface="+mn-cs"/>
              </a:rPr>
              <a:t>The learned routes include the following: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Source Code Pro" panose="020B050903040302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Source Code Pro" panose="020B0509030403020204" pitchFamily="49" charset="0"/>
                <a:ea typeface="宋体" panose="02010600030101010101" pitchFamily="2" charset="-122"/>
                <a:cs typeface="+mn-cs"/>
              </a:rPr>
              <a:t>a. Destination network 192.168.1.0/24, learned through a direct connection to the GigabitEthernet0/0 interface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  <a:sym typeface="+mn-ea"/>
              </a:rPr>
              <a:t>(C)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Source Code Pro" panose="020B0509030403020204" pitchFamily="49" charset="0"/>
                <a:ea typeface="宋体" panose="02010600030101010101" pitchFamily="2" charset="-122"/>
                <a:cs typeface="+mn-cs"/>
              </a:rPr>
              <a:t>.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Source Code Pro" panose="020B050903040302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Source Code Pro" panose="020B0509030403020204" pitchFamily="49" charset="0"/>
                <a:ea typeface="宋体" panose="02010600030101010101" pitchFamily="2" charset="-122"/>
                <a:cs typeface="+mn-cs"/>
              </a:rPr>
              <a:t>b. Destination network 192.168.2.0/24, learned through the next hop 192.168.3.2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  <a:sym typeface="+mn-ea"/>
              </a:rPr>
              <a:t>(R)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Source Code Pro" panose="020B0509030403020204" pitchFamily="49" charset="0"/>
                <a:ea typeface="宋体" panose="02010600030101010101" pitchFamily="2" charset="-122"/>
                <a:cs typeface="+mn-cs"/>
              </a:rPr>
              <a:t>, hop count is 120, last update time is 00:00:20, and the interface is GigabitEthernet0/1.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Source Code Pro" panose="020B050903040302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Source Code Pro" panose="020B0509030403020204" pitchFamily="49" charset="0"/>
                <a:ea typeface="宋体" panose="02010600030101010101" pitchFamily="2" charset="-122"/>
                <a:cs typeface="+mn-cs"/>
              </a:rPr>
              <a:t>c. Destination network 192.168.3.0/24, learned through a direct connection to the GigabitEthernet0/1 interface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  <a:sym typeface="+mn-ea"/>
              </a:rPr>
              <a:t>(C)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Source Code Pro" panose="020B0509030403020204" pitchFamily="49" charset="0"/>
                <a:ea typeface="宋体" panose="02010600030101010101" pitchFamily="2" charset="-122"/>
                <a:cs typeface="+mn-cs"/>
              </a:rPr>
              <a:t>.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Source Code Pro" panose="020B0509030403020204" pitchFamily="49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130935" y="569595"/>
            <a:ext cx="4676140" cy="807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</a:rPr>
              <a:t>R2:Routing Table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1143000" y="2095500"/>
            <a:ext cx="7082155" cy="6860540"/>
          </a:xfrm>
          <a:prstGeom prst="rect">
            <a:avLst/>
          </a:prstGeom>
        </p:spPr>
      </p:pic>
      <p:sp>
        <p:nvSpPr>
          <p:cNvPr id="15" name="TextBox 15"/>
          <p:cNvSpPr txBox="1"/>
          <p:nvPr>
            <p:custDataLst>
              <p:tags r:id="rId2"/>
            </p:custDataLst>
          </p:nvPr>
        </p:nvSpPr>
        <p:spPr>
          <a:xfrm>
            <a:off x="8839200" y="2171700"/>
            <a:ext cx="9103995" cy="672973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Source Code Pro" panose="020B0509030403020204" pitchFamily="49" charset="0"/>
                <a:ea typeface="宋体" panose="02010600030101010101" pitchFamily="2" charset="-122"/>
                <a:cs typeface="+mn-cs"/>
              </a:rPr>
              <a:t>The learned routes include the following: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Source Code Pro" panose="020B050903040302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Source Code Pro" panose="020B0509030403020204" pitchFamily="49" charset="0"/>
                <a:ea typeface="宋体" panose="02010600030101010101" pitchFamily="2" charset="-122"/>
                <a:cs typeface="+mn-cs"/>
              </a:rPr>
              <a:t>a. Destination network 192.168.2.0/24, learned through a direct connection to the GigabitEthernet0/0 interface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  <a:sym typeface="+mn-ea"/>
              </a:rPr>
              <a:t>(C)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Source Code Pro" panose="020B0509030403020204" pitchFamily="49" charset="0"/>
                <a:ea typeface="宋体" panose="02010600030101010101" pitchFamily="2" charset="-122"/>
                <a:cs typeface="+mn-cs"/>
              </a:rPr>
              <a:t>.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Source Code Pro" panose="020B050903040302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Source Code Pro" panose="020B0509030403020204" pitchFamily="49" charset="0"/>
                <a:ea typeface="宋体" panose="02010600030101010101" pitchFamily="2" charset="-122"/>
                <a:cs typeface="+mn-cs"/>
              </a:rPr>
              <a:t>b. Destination network 192.168.1.0/24, learned through the next hop 192.168.3.1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</a:rPr>
              <a:t>(R)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Source Code Pro" panose="020B0509030403020204" pitchFamily="49" charset="0"/>
                <a:ea typeface="宋体" panose="02010600030101010101" pitchFamily="2" charset="-122"/>
                <a:cs typeface="+mn-cs"/>
              </a:rPr>
              <a:t>, hop count is 120, last update time is 00:00:03, and the interface is GigabitEthernet0/1.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Source Code Pro" panose="020B050903040302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Source Code Pro" panose="020B0509030403020204" pitchFamily="49" charset="0"/>
                <a:ea typeface="宋体" panose="02010600030101010101" pitchFamily="2" charset="-122"/>
                <a:cs typeface="+mn-cs"/>
              </a:rPr>
              <a:t>c. Destination network 192.168.3.0/24, learned through a direct connection to the GigabitEthernet0/1 interface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  <a:sym typeface="+mn-ea"/>
              </a:rPr>
              <a:t>(C)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Source Code Pro" panose="020B0509030403020204" pitchFamily="49" charset="0"/>
                <a:ea typeface="宋体" panose="02010600030101010101" pitchFamily="2" charset="-122"/>
                <a:cs typeface="+mn-cs"/>
              </a:rPr>
              <a:t>.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ABB2BF"/>
              </a:solidFill>
              <a:effectLst/>
              <a:uLnTx/>
              <a:uFillTx/>
              <a:latin typeface="Source Code Pro" panose="020B0509030403020204" pitchFamily="49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75158" y="2694385"/>
            <a:ext cx="4337685" cy="2994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7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 Bold" panose="020B0704020202020204"/>
                <a:ea typeface="+mn-ea"/>
                <a:cs typeface="+mn-cs"/>
              </a:rPr>
              <a:t>02</a:t>
            </a:r>
            <a:endParaRPr kumimoji="0" lang="en-US" sz="17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mo Bold" panose="020B0704020202020204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975157" y="4243377"/>
            <a:ext cx="4337685" cy="138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</a:rPr>
              <a:t>OSPF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5576872" y="4852974"/>
            <a:ext cx="245328" cy="481990"/>
            <a:chOff x="0" y="0"/>
            <a:chExt cx="327104" cy="6426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7152" cy="642620"/>
            </a:xfrm>
            <a:custGeom>
              <a:avLst/>
              <a:gdLst/>
              <a:ahLst/>
              <a:cxnLst/>
              <a:rect l="l" t="t" r="r" b="b"/>
              <a:pathLst>
                <a:path w="327152" h="642620">
                  <a:moveTo>
                    <a:pt x="0" y="642620"/>
                  </a:moveTo>
                  <a:lnTo>
                    <a:pt x="81788" y="0"/>
                  </a:lnTo>
                  <a:lnTo>
                    <a:pt x="327152" y="0"/>
                  </a:lnTo>
                  <a:lnTo>
                    <a:pt x="245364" y="642620"/>
                  </a:lnTo>
                  <a:close/>
                </a:path>
              </a:pathLst>
            </a:custGeom>
            <a:solidFill>
              <a:srgbClr val="FEE7C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341542" y="4852974"/>
            <a:ext cx="245328" cy="481990"/>
            <a:chOff x="0" y="0"/>
            <a:chExt cx="327104" cy="6426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7152" cy="642620"/>
            </a:xfrm>
            <a:custGeom>
              <a:avLst/>
              <a:gdLst/>
              <a:ahLst/>
              <a:cxnLst/>
              <a:rect l="l" t="t" r="r" b="b"/>
              <a:pathLst>
                <a:path w="327152" h="642620">
                  <a:moveTo>
                    <a:pt x="0" y="642620"/>
                  </a:moveTo>
                  <a:lnTo>
                    <a:pt x="81788" y="0"/>
                  </a:lnTo>
                  <a:lnTo>
                    <a:pt x="327152" y="0"/>
                  </a:lnTo>
                  <a:lnTo>
                    <a:pt x="245364" y="642620"/>
                  </a:lnTo>
                  <a:close/>
                </a:path>
              </a:pathLst>
            </a:custGeom>
            <a:solidFill>
              <a:srgbClr val="FEE7C6">
                <a:alpha val="44706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5699536" y="4952036"/>
            <a:ext cx="245328" cy="481990"/>
            <a:chOff x="0" y="0"/>
            <a:chExt cx="327104" cy="6426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7152" cy="642620"/>
            </a:xfrm>
            <a:custGeom>
              <a:avLst/>
              <a:gdLst/>
              <a:ahLst/>
              <a:cxnLst/>
              <a:rect l="l" t="t" r="r" b="b"/>
              <a:pathLst>
                <a:path w="327152" h="642620">
                  <a:moveTo>
                    <a:pt x="0" y="642620"/>
                  </a:moveTo>
                  <a:lnTo>
                    <a:pt x="81788" y="0"/>
                  </a:lnTo>
                  <a:lnTo>
                    <a:pt x="327152" y="0"/>
                  </a:lnTo>
                  <a:lnTo>
                    <a:pt x="245364" y="642620"/>
                  </a:lnTo>
                  <a:close/>
                </a:path>
              </a:pathLst>
            </a:custGeom>
            <a:solidFill>
              <a:srgbClr val="FEE7C6">
                <a:alpha val="44706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464206" y="4952036"/>
            <a:ext cx="245328" cy="481990"/>
            <a:chOff x="0" y="0"/>
            <a:chExt cx="327104" cy="6426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7152" cy="642620"/>
            </a:xfrm>
            <a:custGeom>
              <a:avLst/>
              <a:gdLst/>
              <a:ahLst/>
              <a:cxnLst/>
              <a:rect l="l" t="t" r="r" b="b"/>
              <a:pathLst>
                <a:path w="327152" h="642620">
                  <a:moveTo>
                    <a:pt x="0" y="642620"/>
                  </a:moveTo>
                  <a:lnTo>
                    <a:pt x="81788" y="0"/>
                  </a:lnTo>
                  <a:lnTo>
                    <a:pt x="327152" y="0"/>
                  </a:lnTo>
                  <a:lnTo>
                    <a:pt x="245364" y="642620"/>
                  </a:lnTo>
                  <a:close/>
                </a:path>
              </a:pathLst>
            </a:custGeom>
            <a:solidFill>
              <a:srgbClr val="FEE7C6"/>
            </a:solidFill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131133" y="569595"/>
            <a:ext cx="6107867" cy="768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</a:rPr>
              <a:t>Network topology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</a:endParaRPr>
          </a:p>
        </p:txBody>
      </p:sp>
      <p:sp>
        <p:nvSpPr>
          <p:cNvPr id="24" name="TextBox 15"/>
          <p:cNvSpPr txBox="1"/>
          <p:nvPr/>
        </p:nvSpPr>
        <p:spPr>
          <a:xfrm>
            <a:off x="1028700" y="1937891"/>
            <a:ext cx="15506700" cy="53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Experiment devices : 4 PCs, 2 Router, 2 Switches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48000" y="3314700"/>
            <a:ext cx="11715750" cy="50387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131133" y="569595"/>
            <a:ext cx="6107867" cy="768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</a:rPr>
              <a:t>Network topology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</a:endParaRPr>
          </a:p>
        </p:txBody>
      </p:sp>
      <p:sp>
        <p:nvSpPr>
          <p:cNvPr id="24" name="TextBox 15"/>
          <p:cNvSpPr txBox="1"/>
          <p:nvPr/>
        </p:nvSpPr>
        <p:spPr>
          <a:xfrm>
            <a:off x="1028700" y="1937891"/>
            <a:ext cx="15506700" cy="53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Place the PC, Switchh and Router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00400" y="3467100"/>
            <a:ext cx="11582400" cy="45148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131133" y="569595"/>
            <a:ext cx="4337685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</a:rPr>
              <a:t>PC Setup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1028700" y="1709291"/>
            <a:ext cx="15506700" cy="1615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PC1 and PC2 are connected through the switch.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The ip of PC1 and PC2 are configured as 192.168.1.1 and 192.168.1.2 respectively, and the default gateway is 192.168.1.254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00400" y="3924300"/>
            <a:ext cx="11534775" cy="45053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131133" y="569595"/>
            <a:ext cx="6565067" cy="807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</a:rPr>
              <a:t>PC test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5923280" y="1619121"/>
            <a:ext cx="5676900" cy="53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PC1 ping PC2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  <p:pic>
        <p:nvPicPr>
          <p:cNvPr id="1871469387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705100"/>
            <a:ext cx="7160895" cy="67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309809"/>
            <a:ext cx="16230600" cy="4944809"/>
            <a:chOff x="0" y="0"/>
            <a:chExt cx="21640800" cy="65930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40800" cy="6593079"/>
            </a:xfrm>
            <a:custGeom>
              <a:avLst/>
              <a:gdLst/>
              <a:ahLst/>
              <a:cxnLst/>
              <a:rect l="l" t="t" r="r" b="b"/>
              <a:pathLst>
                <a:path w="21640800" h="6593078">
                  <a:moveTo>
                    <a:pt x="620339" y="0"/>
                  </a:moveTo>
                  <a:lnTo>
                    <a:pt x="21020461" y="0"/>
                  </a:lnTo>
                  <a:cubicBezTo>
                    <a:pt x="21363135" y="0"/>
                    <a:pt x="21640800" y="268097"/>
                    <a:pt x="21640800" y="598678"/>
                  </a:cubicBezTo>
                  <a:lnTo>
                    <a:pt x="21640800" y="6593078"/>
                  </a:lnTo>
                  <a:lnTo>
                    <a:pt x="0" y="6593078"/>
                  </a:lnTo>
                  <a:lnTo>
                    <a:pt x="0" y="598678"/>
                  </a:lnTo>
                  <a:cubicBezTo>
                    <a:pt x="0" y="268097"/>
                    <a:pt x="277797" y="0"/>
                    <a:pt x="620339" y="0"/>
                  </a:cubicBezTo>
                  <a:close/>
                </a:path>
              </a:pathLst>
            </a:custGeom>
            <a:solidFill>
              <a:srgbClr val="F8E8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791800" y="7117362"/>
            <a:ext cx="2818452" cy="878168"/>
            <a:chOff x="0" y="0"/>
            <a:chExt cx="3757936" cy="1170890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3745230" cy="1158240"/>
            </a:xfrm>
            <a:custGeom>
              <a:avLst/>
              <a:gdLst/>
              <a:ahLst/>
              <a:cxnLst/>
              <a:rect l="l" t="t" r="r" b="b"/>
              <a:pathLst>
                <a:path w="3745230" h="1158240">
                  <a:moveTo>
                    <a:pt x="0" y="579120"/>
                  </a:moveTo>
                  <a:cubicBezTo>
                    <a:pt x="0" y="259207"/>
                    <a:pt x="261239" y="0"/>
                    <a:pt x="583438" y="0"/>
                  </a:cubicBezTo>
                  <a:lnTo>
                    <a:pt x="3161792" y="0"/>
                  </a:lnTo>
                  <a:cubicBezTo>
                    <a:pt x="3483991" y="0"/>
                    <a:pt x="3745230" y="259207"/>
                    <a:pt x="3745230" y="579120"/>
                  </a:cubicBezTo>
                  <a:cubicBezTo>
                    <a:pt x="3745230" y="899033"/>
                    <a:pt x="3483991" y="1158240"/>
                    <a:pt x="3161792" y="1158240"/>
                  </a:cubicBezTo>
                  <a:lnTo>
                    <a:pt x="583438" y="1158240"/>
                  </a:lnTo>
                  <a:cubicBezTo>
                    <a:pt x="261239" y="1158240"/>
                    <a:pt x="0" y="898906"/>
                    <a:pt x="0" y="579120"/>
                  </a:cubicBezTo>
                  <a:close/>
                </a:path>
              </a:pathLst>
            </a:custGeom>
            <a:solidFill>
              <a:srgbClr val="2B2C3B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3757930" cy="1170940"/>
            </a:xfrm>
            <a:custGeom>
              <a:avLst/>
              <a:gdLst/>
              <a:ahLst/>
              <a:cxnLst/>
              <a:rect l="l" t="t" r="r" b="b"/>
              <a:pathLst>
                <a:path w="3757930" h="1170940">
                  <a:moveTo>
                    <a:pt x="0" y="585470"/>
                  </a:moveTo>
                  <a:cubicBezTo>
                    <a:pt x="0" y="262128"/>
                    <a:pt x="264160" y="0"/>
                    <a:pt x="589788" y="0"/>
                  </a:cubicBezTo>
                  <a:lnTo>
                    <a:pt x="3168142" y="0"/>
                  </a:lnTo>
                  <a:lnTo>
                    <a:pt x="3168142" y="6350"/>
                  </a:lnTo>
                  <a:lnTo>
                    <a:pt x="3168142" y="0"/>
                  </a:lnTo>
                  <a:cubicBezTo>
                    <a:pt x="3493770" y="0"/>
                    <a:pt x="3757930" y="262128"/>
                    <a:pt x="3757930" y="585470"/>
                  </a:cubicBezTo>
                  <a:lnTo>
                    <a:pt x="3751580" y="585470"/>
                  </a:lnTo>
                  <a:lnTo>
                    <a:pt x="3757930" y="585470"/>
                  </a:lnTo>
                  <a:lnTo>
                    <a:pt x="3751580" y="585470"/>
                  </a:lnTo>
                  <a:lnTo>
                    <a:pt x="3757930" y="585470"/>
                  </a:lnTo>
                  <a:cubicBezTo>
                    <a:pt x="3757930" y="908812"/>
                    <a:pt x="3493770" y="1170940"/>
                    <a:pt x="3168142" y="1170940"/>
                  </a:cubicBezTo>
                  <a:lnTo>
                    <a:pt x="3168142" y="1164590"/>
                  </a:lnTo>
                  <a:lnTo>
                    <a:pt x="3168142" y="1170940"/>
                  </a:lnTo>
                  <a:lnTo>
                    <a:pt x="589788" y="1170940"/>
                  </a:lnTo>
                  <a:lnTo>
                    <a:pt x="589788" y="1164590"/>
                  </a:lnTo>
                  <a:lnTo>
                    <a:pt x="589788" y="1170940"/>
                  </a:lnTo>
                  <a:cubicBezTo>
                    <a:pt x="264160" y="1170940"/>
                    <a:pt x="0" y="908812"/>
                    <a:pt x="0" y="585470"/>
                  </a:cubicBezTo>
                  <a:lnTo>
                    <a:pt x="6350" y="585470"/>
                  </a:lnTo>
                  <a:lnTo>
                    <a:pt x="0" y="585470"/>
                  </a:lnTo>
                  <a:moveTo>
                    <a:pt x="12700" y="585470"/>
                  </a:moveTo>
                  <a:lnTo>
                    <a:pt x="6350" y="585470"/>
                  </a:lnTo>
                  <a:lnTo>
                    <a:pt x="12700" y="585470"/>
                  </a:lnTo>
                  <a:cubicBezTo>
                    <a:pt x="12700" y="901700"/>
                    <a:pt x="271018" y="1158240"/>
                    <a:pt x="589788" y="1158240"/>
                  </a:cubicBezTo>
                  <a:lnTo>
                    <a:pt x="3168142" y="1158240"/>
                  </a:lnTo>
                  <a:cubicBezTo>
                    <a:pt x="3486912" y="1158240"/>
                    <a:pt x="3745230" y="901827"/>
                    <a:pt x="3745230" y="585470"/>
                  </a:cubicBezTo>
                  <a:cubicBezTo>
                    <a:pt x="3745230" y="269113"/>
                    <a:pt x="3486912" y="12700"/>
                    <a:pt x="3168142" y="12700"/>
                  </a:cubicBezTo>
                  <a:lnTo>
                    <a:pt x="589788" y="12700"/>
                  </a:lnTo>
                  <a:lnTo>
                    <a:pt x="589788" y="6350"/>
                  </a:lnTo>
                  <a:lnTo>
                    <a:pt x="589788" y="12700"/>
                  </a:lnTo>
                  <a:cubicBezTo>
                    <a:pt x="271018" y="12700"/>
                    <a:pt x="12700" y="269113"/>
                    <a:pt x="12700" y="585470"/>
                  </a:cubicBezTo>
                  <a:close/>
                </a:path>
              </a:pathLst>
            </a:custGeom>
            <a:solidFill>
              <a:srgbClr val="A8825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616808" y="7177351"/>
            <a:ext cx="3168435" cy="641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zh-CN" sz="3600" dirty="0">
                <a:solidFill>
                  <a:srgbClr val="FBE6CA"/>
                </a:solidFill>
                <a:ea typeface="思源黑体 2 Bold" panose="020B0800000000000000" charset="-122"/>
              </a:rPr>
              <a:t>RIP</a:t>
            </a:r>
            <a:endParaRPr lang="en-US" sz="3600" dirty="0">
              <a:solidFill>
                <a:srgbClr val="FBE6CA"/>
              </a:solidFill>
              <a:ea typeface="思源黑体 2 Bold" panose="020B08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13202" y="5095875"/>
            <a:ext cx="3175648" cy="18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A8825D"/>
                </a:solidFill>
                <a:latin typeface="Arimo Bold" panose="020B0704020202020204"/>
              </a:rPr>
              <a:t>1</a:t>
            </a:r>
            <a:endParaRPr lang="en-US" sz="12000" dirty="0">
              <a:solidFill>
                <a:srgbClr val="A8825D"/>
              </a:solidFill>
              <a:latin typeface="Arimo Bold" panose="020B0704020202020204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5709305" y="7117362"/>
            <a:ext cx="2818452" cy="878168"/>
            <a:chOff x="0" y="0"/>
            <a:chExt cx="3757936" cy="1170890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3745230" cy="1158240"/>
            </a:xfrm>
            <a:custGeom>
              <a:avLst/>
              <a:gdLst/>
              <a:ahLst/>
              <a:cxnLst/>
              <a:rect l="l" t="t" r="r" b="b"/>
              <a:pathLst>
                <a:path w="3745230" h="1158240">
                  <a:moveTo>
                    <a:pt x="0" y="579120"/>
                  </a:moveTo>
                  <a:cubicBezTo>
                    <a:pt x="0" y="259207"/>
                    <a:pt x="261239" y="0"/>
                    <a:pt x="583438" y="0"/>
                  </a:cubicBezTo>
                  <a:lnTo>
                    <a:pt x="3161792" y="0"/>
                  </a:lnTo>
                  <a:cubicBezTo>
                    <a:pt x="3483991" y="0"/>
                    <a:pt x="3745230" y="259207"/>
                    <a:pt x="3745230" y="579120"/>
                  </a:cubicBezTo>
                  <a:cubicBezTo>
                    <a:pt x="3745230" y="899033"/>
                    <a:pt x="3483991" y="1158240"/>
                    <a:pt x="3161792" y="1158240"/>
                  </a:cubicBezTo>
                  <a:lnTo>
                    <a:pt x="583438" y="1158240"/>
                  </a:lnTo>
                  <a:cubicBezTo>
                    <a:pt x="261239" y="1158240"/>
                    <a:pt x="0" y="898906"/>
                    <a:pt x="0" y="579120"/>
                  </a:cubicBezTo>
                  <a:close/>
                </a:path>
              </a:pathLst>
            </a:custGeom>
            <a:solidFill>
              <a:srgbClr val="2B2C3B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757930" cy="1170940"/>
            </a:xfrm>
            <a:custGeom>
              <a:avLst/>
              <a:gdLst/>
              <a:ahLst/>
              <a:cxnLst/>
              <a:rect l="l" t="t" r="r" b="b"/>
              <a:pathLst>
                <a:path w="3757930" h="1170940">
                  <a:moveTo>
                    <a:pt x="0" y="585470"/>
                  </a:moveTo>
                  <a:cubicBezTo>
                    <a:pt x="0" y="262128"/>
                    <a:pt x="264160" y="0"/>
                    <a:pt x="589788" y="0"/>
                  </a:cubicBezTo>
                  <a:lnTo>
                    <a:pt x="3168142" y="0"/>
                  </a:lnTo>
                  <a:lnTo>
                    <a:pt x="3168142" y="6350"/>
                  </a:lnTo>
                  <a:lnTo>
                    <a:pt x="3168142" y="0"/>
                  </a:lnTo>
                  <a:cubicBezTo>
                    <a:pt x="3493770" y="0"/>
                    <a:pt x="3757930" y="262128"/>
                    <a:pt x="3757930" y="585470"/>
                  </a:cubicBezTo>
                  <a:lnTo>
                    <a:pt x="3751580" y="585470"/>
                  </a:lnTo>
                  <a:lnTo>
                    <a:pt x="3757930" y="585470"/>
                  </a:lnTo>
                  <a:lnTo>
                    <a:pt x="3751580" y="585470"/>
                  </a:lnTo>
                  <a:lnTo>
                    <a:pt x="3757930" y="585470"/>
                  </a:lnTo>
                  <a:cubicBezTo>
                    <a:pt x="3757930" y="908812"/>
                    <a:pt x="3493770" y="1170940"/>
                    <a:pt x="3168142" y="1170940"/>
                  </a:cubicBezTo>
                  <a:lnTo>
                    <a:pt x="3168142" y="1164590"/>
                  </a:lnTo>
                  <a:lnTo>
                    <a:pt x="3168142" y="1170940"/>
                  </a:lnTo>
                  <a:lnTo>
                    <a:pt x="589788" y="1170940"/>
                  </a:lnTo>
                  <a:lnTo>
                    <a:pt x="589788" y="1164590"/>
                  </a:lnTo>
                  <a:lnTo>
                    <a:pt x="589788" y="1170940"/>
                  </a:lnTo>
                  <a:cubicBezTo>
                    <a:pt x="264160" y="1170940"/>
                    <a:pt x="0" y="908812"/>
                    <a:pt x="0" y="585470"/>
                  </a:cubicBezTo>
                  <a:lnTo>
                    <a:pt x="6350" y="585470"/>
                  </a:lnTo>
                  <a:lnTo>
                    <a:pt x="0" y="585470"/>
                  </a:lnTo>
                  <a:moveTo>
                    <a:pt x="12700" y="585470"/>
                  </a:moveTo>
                  <a:lnTo>
                    <a:pt x="6350" y="585470"/>
                  </a:lnTo>
                  <a:lnTo>
                    <a:pt x="12700" y="585470"/>
                  </a:lnTo>
                  <a:cubicBezTo>
                    <a:pt x="12700" y="901700"/>
                    <a:pt x="271018" y="1158240"/>
                    <a:pt x="589788" y="1158240"/>
                  </a:cubicBezTo>
                  <a:lnTo>
                    <a:pt x="3168142" y="1158240"/>
                  </a:lnTo>
                  <a:cubicBezTo>
                    <a:pt x="3486912" y="1158240"/>
                    <a:pt x="3745230" y="901827"/>
                    <a:pt x="3745230" y="585470"/>
                  </a:cubicBezTo>
                  <a:cubicBezTo>
                    <a:pt x="3745230" y="269113"/>
                    <a:pt x="3486912" y="12700"/>
                    <a:pt x="3168142" y="12700"/>
                  </a:cubicBezTo>
                  <a:lnTo>
                    <a:pt x="589788" y="12700"/>
                  </a:lnTo>
                  <a:lnTo>
                    <a:pt x="589788" y="6350"/>
                  </a:lnTo>
                  <a:lnTo>
                    <a:pt x="589788" y="12700"/>
                  </a:lnTo>
                  <a:cubicBezTo>
                    <a:pt x="271018" y="12700"/>
                    <a:pt x="12700" y="269113"/>
                    <a:pt x="12700" y="585470"/>
                  </a:cubicBezTo>
                  <a:close/>
                </a:path>
              </a:pathLst>
            </a:custGeom>
            <a:solidFill>
              <a:srgbClr val="A8825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5534314" y="7177351"/>
            <a:ext cx="3168435" cy="65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zh-CN" sz="3600" dirty="0">
                <a:solidFill>
                  <a:srgbClr val="FBE6CA"/>
                </a:solidFill>
                <a:ea typeface="思源黑体 2 Bold" panose="020B0800000000000000" charset="-122"/>
              </a:rPr>
              <a:t>OSPF</a:t>
            </a:r>
            <a:endParaRPr lang="en-US" sz="3600" dirty="0">
              <a:solidFill>
                <a:srgbClr val="FBE6CA"/>
              </a:solidFill>
              <a:ea typeface="思源黑体 2 Bold" panose="020B08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530707" y="5095875"/>
            <a:ext cx="3175648" cy="18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A8825D"/>
                </a:solidFill>
                <a:latin typeface="Arimo Bold" panose="020B0704020202020204"/>
              </a:rPr>
              <a:t>2</a:t>
            </a:r>
            <a:endParaRPr lang="en-US" sz="12000" dirty="0">
              <a:solidFill>
                <a:srgbClr val="A8825D"/>
              </a:solidFill>
              <a:latin typeface="Arimo Bold" panose="020B0704020202020204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9626811" y="7117362"/>
            <a:ext cx="2818452" cy="878168"/>
            <a:chOff x="0" y="0"/>
            <a:chExt cx="3757936" cy="1170890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3745230" cy="1158240"/>
            </a:xfrm>
            <a:custGeom>
              <a:avLst/>
              <a:gdLst/>
              <a:ahLst/>
              <a:cxnLst/>
              <a:rect l="l" t="t" r="r" b="b"/>
              <a:pathLst>
                <a:path w="3745230" h="1158240">
                  <a:moveTo>
                    <a:pt x="0" y="579120"/>
                  </a:moveTo>
                  <a:cubicBezTo>
                    <a:pt x="0" y="259207"/>
                    <a:pt x="261239" y="0"/>
                    <a:pt x="583438" y="0"/>
                  </a:cubicBezTo>
                  <a:lnTo>
                    <a:pt x="3161792" y="0"/>
                  </a:lnTo>
                  <a:cubicBezTo>
                    <a:pt x="3483991" y="0"/>
                    <a:pt x="3745230" y="259207"/>
                    <a:pt x="3745230" y="579120"/>
                  </a:cubicBezTo>
                  <a:cubicBezTo>
                    <a:pt x="3745230" y="899033"/>
                    <a:pt x="3483991" y="1158240"/>
                    <a:pt x="3161792" y="1158240"/>
                  </a:cubicBezTo>
                  <a:lnTo>
                    <a:pt x="583438" y="1158240"/>
                  </a:lnTo>
                  <a:cubicBezTo>
                    <a:pt x="261239" y="1158240"/>
                    <a:pt x="0" y="898906"/>
                    <a:pt x="0" y="579120"/>
                  </a:cubicBezTo>
                  <a:close/>
                </a:path>
              </a:pathLst>
            </a:custGeom>
            <a:solidFill>
              <a:srgbClr val="2B2C3B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3757930" cy="1170940"/>
            </a:xfrm>
            <a:custGeom>
              <a:avLst/>
              <a:gdLst/>
              <a:ahLst/>
              <a:cxnLst/>
              <a:rect l="l" t="t" r="r" b="b"/>
              <a:pathLst>
                <a:path w="3757930" h="1170940">
                  <a:moveTo>
                    <a:pt x="0" y="585470"/>
                  </a:moveTo>
                  <a:cubicBezTo>
                    <a:pt x="0" y="262128"/>
                    <a:pt x="264160" y="0"/>
                    <a:pt x="589788" y="0"/>
                  </a:cubicBezTo>
                  <a:lnTo>
                    <a:pt x="3168142" y="0"/>
                  </a:lnTo>
                  <a:lnTo>
                    <a:pt x="3168142" y="6350"/>
                  </a:lnTo>
                  <a:lnTo>
                    <a:pt x="3168142" y="0"/>
                  </a:lnTo>
                  <a:cubicBezTo>
                    <a:pt x="3493770" y="0"/>
                    <a:pt x="3757930" y="262128"/>
                    <a:pt x="3757930" y="585470"/>
                  </a:cubicBezTo>
                  <a:lnTo>
                    <a:pt x="3751580" y="585470"/>
                  </a:lnTo>
                  <a:lnTo>
                    <a:pt x="3757930" y="585470"/>
                  </a:lnTo>
                  <a:lnTo>
                    <a:pt x="3751580" y="585470"/>
                  </a:lnTo>
                  <a:lnTo>
                    <a:pt x="3757930" y="585470"/>
                  </a:lnTo>
                  <a:cubicBezTo>
                    <a:pt x="3757930" y="908812"/>
                    <a:pt x="3493770" y="1170940"/>
                    <a:pt x="3168142" y="1170940"/>
                  </a:cubicBezTo>
                  <a:lnTo>
                    <a:pt x="3168142" y="1164590"/>
                  </a:lnTo>
                  <a:lnTo>
                    <a:pt x="3168142" y="1170940"/>
                  </a:lnTo>
                  <a:lnTo>
                    <a:pt x="589788" y="1170940"/>
                  </a:lnTo>
                  <a:lnTo>
                    <a:pt x="589788" y="1164590"/>
                  </a:lnTo>
                  <a:lnTo>
                    <a:pt x="589788" y="1170940"/>
                  </a:lnTo>
                  <a:cubicBezTo>
                    <a:pt x="264160" y="1170940"/>
                    <a:pt x="0" y="908812"/>
                    <a:pt x="0" y="585470"/>
                  </a:cubicBezTo>
                  <a:lnTo>
                    <a:pt x="6350" y="585470"/>
                  </a:lnTo>
                  <a:lnTo>
                    <a:pt x="0" y="585470"/>
                  </a:lnTo>
                  <a:moveTo>
                    <a:pt x="12700" y="585470"/>
                  </a:moveTo>
                  <a:lnTo>
                    <a:pt x="6350" y="585470"/>
                  </a:lnTo>
                  <a:lnTo>
                    <a:pt x="12700" y="585470"/>
                  </a:lnTo>
                  <a:cubicBezTo>
                    <a:pt x="12700" y="901700"/>
                    <a:pt x="271018" y="1158240"/>
                    <a:pt x="589788" y="1158240"/>
                  </a:cubicBezTo>
                  <a:lnTo>
                    <a:pt x="3168142" y="1158240"/>
                  </a:lnTo>
                  <a:cubicBezTo>
                    <a:pt x="3486912" y="1158240"/>
                    <a:pt x="3745230" y="901827"/>
                    <a:pt x="3745230" y="585470"/>
                  </a:cubicBezTo>
                  <a:cubicBezTo>
                    <a:pt x="3745230" y="269113"/>
                    <a:pt x="3486912" y="12700"/>
                    <a:pt x="3168142" y="12700"/>
                  </a:cubicBezTo>
                  <a:lnTo>
                    <a:pt x="589788" y="12700"/>
                  </a:lnTo>
                  <a:lnTo>
                    <a:pt x="589788" y="6350"/>
                  </a:lnTo>
                  <a:lnTo>
                    <a:pt x="589788" y="12700"/>
                  </a:lnTo>
                  <a:cubicBezTo>
                    <a:pt x="271018" y="12700"/>
                    <a:pt x="12700" y="269113"/>
                    <a:pt x="12700" y="585470"/>
                  </a:cubicBezTo>
                  <a:close/>
                </a:path>
              </a:pathLst>
            </a:custGeom>
            <a:solidFill>
              <a:srgbClr val="A8825D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9451820" y="7177351"/>
            <a:ext cx="3168435" cy="65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600" dirty="0">
                <a:solidFill>
                  <a:srgbClr val="FBE6CA"/>
                </a:solidFill>
                <a:ea typeface="思源黑体 2 Bold" panose="020B0800000000000000" charset="-122"/>
              </a:rPr>
              <a:t>RIP vs. OSPF</a:t>
            </a:r>
            <a:endParaRPr lang="en-US" sz="3600" dirty="0">
              <a:solidFill>
                <a:srgbClr val="FBE6CA"/>
              </a:solidFill>
              <a:ea typeface="思源黑体 2 Bold" panose="020B0800000000000000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448213" y="5095875"/>
            <a:ext cx="3175648" cy="18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A8825D"/>
                </a:solidFill>
                <a:latin typeface="Arimo Bold" panose="020B0704020202020204"/>
              </a:rPr>
              <a:t>3</a:t>
            </a:r>
            <a:endParaRPr lang="en-US" sz="12000" dirty="0">
              <a:solidFill>
                <a:srgbClr val="A8825D"/>
              </a:solidFill>
              <a:latin typeface="Arimo Bold" panose="020B0704020202020204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3544317" y="7117362"/>
            <a:ext cx="2818452" cy="878168"/>
            <a:chOff x="0" y="0"/>
            <a:chExt cx="3757936" cy="1170890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3745230" cy="1158240"/>
            </a:xfrm>
            <a:custGeom>
              <a:avLst/>
              <a:gdLst/>
              <a:ahLst/>
              <a:cxnLst/>
              <a:rect l="l" t="t" r="r" b="b"/>
              <a:pathLst>
                <a:path w="3745230" h="1158240">
                  <a:moveTo>
                    <a:pt x="0" y="579120"/>
                  </a:moveTo>
                  <a:cubicBezTo>
                    <a:pt x="0" y="259207"/>
                    <a:pt x="261239" y="0"/>
                    <a:pt x="583438" y="0"/>
                  </a:cubicBezTo>
                  <a:lnTo>
                    <a:pt x="3161792" y="0"/>
                  </a:lnTo>
                  <a:cubicBezTo>
                    <a:pt x="3483991" y="0"/>
                    <a:pt x="3745230" y="259207"/>
                    <a:pt x="3745230" y="579120"/>
                  </a:cubicBezTo>
                  <a:cubicBezTo>
                    <a:pt x="3745230" y="899033"/>
                    <a:pt x="3483991" y="1158240"/>
                    <a:pt x="3161792" y="1158240"/>
                  </a:cubicBezTo>
                  <a:lnTo>
                    <a:pt x="583438" y="1158240"/>
                  </a:lnTo>
                  <a:cubicBezTo>
                    <a:pt x="261239" y="1158240"/>
                    <a:pt x="0" y="898906"/>
                    <a:pt x="0" y="579120"/>
                  </a:cubicBezTo>
                  <a:close/>
                </a:path>
              </a:pathLst>
            </a:custGeom>
            <a:solidFill>
              <a:srgbClr val="2B2C3B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3757930" cy="1170940"/>
            </a:xfrm>
            <a:custGeom>
              <a:avLst/>
              <a:gdLst/>
              <a:ahLst/>
              <a:cxnLst/>
              <a:rect l="l" t="t" r="r" b="b"/>
              <a:pathLst>
                <a:path w="3757930" h="1170940">
                  <a:moveTo>
                    <a:pt x="0" y="585470"/>
                  </a:moveTo>
                  <a:cubicBezTo>
                    <a:pt x="0" y="262128"/>
                    <a:pt x="264160" y="0"/>
                    <a:pt x="589788" y="0"/>
                  </a:cubicBezTo>
                  <a:lnTo>
                    <a:pt x="3168142" y="0"/>
                  </a:lnTo>
                  <a:lnTo>
                    <a:pt x="3168142" y="6350"/>
                  </a:lnTo>
                  <a:lnTo>
                    <a:pt x="3168142" y="0"/>
                  </a:lnTo>
                  <a:cubicBezTo>
                    <a:pt x="3493770" y="0"/>
                    <a:pt x="3757930" y="262128"/>
                    <a:pt x="3757930" y="585470"/>
                  </a:cubicBezTo>
                  <a:lnTo>
                    <a:pt x="3751580" y="585470"/>
                  </a:lnTo>
                  <a:lnTo>
                    <a:pt x="3757930" y="585470"/>
                  </a:lnTo>
                  <a:lnTo>
                    <a:pt x="3751580" y="585470"/>
                  </a:lnTo>
                  <a:lnTo>
                    <a:pt x="3757930" y="585470"/>
                  </a:lnTo>
                  <a:cubicBezTo>
                    <a:pt x="3757930" y="908812"/>
                    <a:pt x="3493770" y="1170940"/>
                    <a:pt x="3168142" y="1170940"/>
                  </a:cubicBezTo>
                  <a:lnTo>
                    <a:pt x="3168142" y="1164590"/>
                  </a:lnTo>
                  <a:lnTo>
                    <a:pt x="3168142" y="1170940"/>
                  </a:lnTo>
                  <a:lnTo>
                    <a:pt x="589788" y="1170940"/>
                  </a:lnTo>
                  <a:lnTo>
                    <a:pt x="589788" y="1164590"/>
                  </a:lnTo>
                  <a:lnTo>
                    <a:pt x="589788" y="1170940"/>
                  </a:lnTo>
                  <a:cubicBezTo>
                    <a:pt x="264160" y="1170940"/>
                    <a:pt x="0" y="908812"/>
                    <a:pt x="0" y="585470"/>
                  </a:cubicBezTo>
                  <a:lnTo>
                    <a:pt x="6350" y="585470"/>
                  </a:lnTo>
                  <a:lnTo>
                    <a:pt x="0" y="585470"/>
                  </a:lnTo>
                  <a:moveTo>
                    <a:pt x="12700" y="585470"/>
                  </a:moveTo>
                  <a:lnTo>
                    <a:pt x="6350" y="585470"/>
                  </a:lnTo>
                  <a:lnTo>
                    <a:pt x="12700" y="585470"/>
                  </a:lnTo>
                  <a:cubicBezTo>
                    <a:pt x="12700" y="901700"/>
                    <a:pt x="271018" y="1158240"/>
                    <a:pt x="589788" y="1158240"/>
                  </a:cubicBezTo>
                  <a:lnTo>
                    <a:pt x="3168142" y="1158240"/>
                  </a:lnTo>
                  <a:cubicBezTo>
                    <a:pt x="3486912" y="1158240"/>
                    <a:pt x="3745230" y="901827"/>
                    <a:pt x="3745230" y="585470"/>
                  </a:cubicBezTo>
                  <a:cubicBezTo>
                    <a:pt x="3745230" y="269113"/>
                    <a:pt x="3486912" y="12700"/>
                    <a:pt x="3168142" y="12700"/>
                  </a:cubicBezTo>
                  <a:lnTo>
                    <a:pt x="589788" y="12700"/>
                  </a:lnTo>
                  <a:lnTo>
                    <a:pt x="589788" y="6350"/>
                  </a:lnTo>
                  <a:lnTo>
                    <a:pt x="589788" y="12700"/>
                  </a:lnTo>
                  <a:cubicBezTo>
                    <a:pt x="271018" y="12700"/>
                    <a:pt x="12700" y="269113"/>
                    <a:pt x="12700" y="585470"/>
                  </a:cubicBezTo>
                  <a:close/>
                </a:path>
              </a:pathLst>
            </a:custGeom>
            <a:solidFill>
              <a:srgbClr val="A8825D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3369325" y="7177351"/>
            <a:ext cx="3168435" cy="1333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zh-CN" sz="3600" dirty="0">
                <a:solidFill>
                  <a:srgbClr val="FBE6CA"/>
                </a:solidFill>
                <a:ea typeface="思源黑体 2 Bold" panose="020B0800000000000000" charset="-122"/>
              </a:rPr>
              <a:t>REFERENCES</a:t>
            </a:r>
            <a:endParaRPr lang="en-US" altLang="zh-CN" sz="3600" dirty="0">
              <a:solidFill>
                <a:srgbClr val="FBE6CA"/>
              </a:solidFill>
              <a:ea typeface="思源黑体 2 Bold" panose="020B0800000000000000" charset="-122"/>
            </a:endParaRPr>
          </a:p>
          <a:p>
            <a:pPr algn="ctr">
              <a:lnSpc>
                <a:spcPts val="5400"/>
              </a:lnSpc>
            </a:pPr>
            <a:endParaRPr lang="en-US" sz="3600" dirty="0">
              <a:solidFill>
                <a:srgbClr val="FBE6CA"/>
              </a:solidFill>
              <a:ea typeface="思源黑体 2 Bold" panose="020B0800000000000000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365719" y="5095875"/>
            <a:ext cx="3175648" cy="18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A8825D"/>
                </a:solidFill>
                <a:latin typeface="Arimo Bold" panose="020B0704020202020204"/>
              </a:rPr>
              <a:t>4</a:t>
            </a:r>
            <a:endParaRPr lang="en-US" sz="12000" dirty="0">
              <a:solidFill>
                <a:srgbClr val="A8825D"/>
              </a:solidFill>
              <a:latin typeface="Arimo Bold" panose="020B0704020202020204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209713" y="1882769"/>
            <a:ext cx="6477000" cy="586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altLang="zh-CN" sz="6600" dirty="0">
                <a:solidFill>
                  <a:srgbClr val="FEE7C6"/>
                </a:solidFill>
                <a:latin typeface="Arimo" panose="020B0604020202020204"/>
              </a:rPr>
              <a:t>C O N T E N T S</a:t>
            </a:r>
            <a:endParaRPr lang="en-US" altLang="zh-CN" sz="6600" dirty="0">
              <a:solidFill>
                <a:srgbClr val="FEE7C6"/>
              </a:solidFill>
              <a:latin typeface="Arimo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131133" y="569595"/>
            <a:ext cx="6565067" cy="768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</a:rPr>
              <a:t>Router Basic Setup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1219200" y="1638300"/>
            <a:ext cx="15073630" cy="1615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Connect switch to router 1 and router 2: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configure the Ip of Gig0/0 of R1 and open Git0/0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  <a:sym typeface="+mn-ea"/>
              </a:rPr>
              <a:t>configure the Ip of Gig0/1 of R1 and open Git0/1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  <p:pic>
        <p:nvPicPr>
          <p:cNvPr id="165650052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85" y="3515995"/>
            <a:ext cx="6322695" cy="5888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3543300"/>
            <a:ext cx="6388735" cy="59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131133" y="569595"/>
            <a:ext cx="6565067" cy="807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</a:rPr>
              <a:t>Topology is ready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</a:endParaRPr>
          </a:p>
        </p:txBody>
      </p:sp>
      <p:pic>
        <p:nvPicPr>
          <p:cNvPr id="6244062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7" t="28774" r="23557" b="26904"/>
          <a:stretch>
            <a:fillRect/>
          </a:stretch>
        </p:blipFill>
        <p:spPr bwMode="auto">
          <a:xfrm>
            <a:off x="602615" y="4089400"/>
            <a:ext cx="7398385" cy="303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2590800" y="1866900"/>
            <a:ext cx="3587750" cy="899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  <a:sym typeface="+mn-ea"/>
              </a:rPr>
              <a:t>Present State</a:t>
            </a:r>
            <a:endParaRPr kumimoji="0" lang="en-US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0287000" y="1943100"/>
            <a:ext cx="7282180" cy="899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  <a:sym typeface="+mn-ea"/>
              </a:rPr>
              <a:t>The same can be obtained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  <a:sym typeface="+mn-ea"/>
            </a:endParaRPr>
          </a:p>
        </p:txBody>
      </p:sp>
      <p:pic>
        <p:nvPicPr>
          <p:cNvPr id="1974370309" name="图片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7" t="30299" r="23806" b="26565"/>
          <a:stretch>
            <a:fillRect/>
          </a:stretch>
        </p:blipFill>
        <p:spPr bwMode="auto">
          <a:xfrm>
            <a:off x="10210800" y="4064635"/>
            <a:ext cx="7402830" cy="3060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131133" y="569595"/>
            <a:ext cx="4337685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</a:rPr>
              <a:t>Test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</a:endParaRPr>
          </a:p>
        </p:txBody>
      </p:sp>
      <p:sp>
        <p:nvSpPr>
          <p:cNvPr id="11" name="TextBox 15"/>
          <p:cNvSpPr txBox="1"/>
          <p:nvPr>
            <p:custDataLst>
              <p:tags r:id="rId1"/>
            </p:custDataLst>
          </p:nvPr>
        </p:nvSpPr>
        <p:spPr>
          <a:xfrm>
            <a:off x="3200400" y="2019300"/>
            <a:ext cx="3867150" cy="53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PC3 ping PC1  fail...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  <p:sp>
        <p:nvSpPr>
          <p:cNvPr id="7" name="TextBox 15"/>
          <p:cNvSpPr txBox="1"/>
          <p:nvPr>
            <p:custDataLst>
              <p:tags r:id="rId2"/>
            </p:custDataLst>
          </p:nvPr>
        </p:nvSpPr>
        <p:spPr>
          <a:xfrm>
            <a:off x="10972800" y="5143500"/>
            <a:ext cx="3867150" cy="53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What’s  wrong?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  <p:pic>
        <p:nvPicPr>
          <p:cNvPr id="1349734246" name="图片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81300"/>
            <a:ext cx="6927850" cy="6452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20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21" name="Freeform 4"/>
              <p:cNvSpPr/>
              <p:nvPr>
                <p:custDataLst>
                  <p:tags r:id="rId1"/>
                </p:custDataLst>
              </p:nvPr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22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23" name="Freeform 6"/>
              <p:cNvSpPr/>
              <p:nvPr>
                <p:custDataLst>
                  <p:tags r:id="rId2"/>
                </p:custDataLst>
              </p:nvPr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sp>
        <p:nvSpPr>
          <p:cNvPr id="24" name="TextBox 13"/>
          <p:cNvSpPr txBox="1"/>
          <p:nvPr>
            <p:custDataLst>
              <p:tags r:id="rId3"/>
            </p:custDataLst>
          </p:nvPr>
        </p:nvSpPr>
        <p:spPr>
          <a:xfrm>
            <a:off x="1131133" y="569595"/>
            <a:ext cx="6565067" cy="807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</a:rPr>
              <a:t>OSPF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</a:endParaRPr>
          </a:p>
        </p:txBody>
      </p:sp>
      <p:sp>
        <p:nvSpPr>
          <p:cNvPr id="25" name="TextBox 15"/>
          <p:cNvSpPr txBox="1"/>
          <p:nvPr>
            <p:custDataLst>
              <p:tags r:id="rId4"/>
            </p:custDataLst>
          </p:nvPr>
        </p:nvSpPr>
        <p:spPr>
          <a:xfrm>
            <a:off x="4244975" y="1485900"/>
            <a:ext cx="794385" cy="53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R1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  <p:pic>
        <p:nvPicPr>
          <p:cNvPr id="26" name="图片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60" y="2461895"/>
            <a:ext cx="7095490" cy="644652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15"/>
          <p:cNvSpPr txBox="1"/>
          <p:nvPr>
            <p:custDataLst>
              <p:tags r:id="rId7"/>
            </p:custDataLst>
          </p:nvPr>
        </p:nvSpPr>
        <p:spPr>
          <a:xfrm>
            <a:off x="9601200" y="3439795"/>
            <a:ext cx="7357745" cy="449072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enable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config 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router ospf 100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network 192.168.1.0 0.0.0.255 area 1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network 192.168.3.0 0.0.0.255 area 1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exit 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9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10" name="Freeform 4"/>
              <p:cNvSpPr/>
              <p:nvPr>
                <p:custDataLst>
                  <p:tags r:id="rId1"/>
                </p:custDataLst>
              </p:nvPr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12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14" name="Freeform 6"/>
              <p:cNvSpPr/>
              <p:nvPr>
                <p:custDataLst>
                  <p:tags r:id="rId2"/>
                </p:custDataLst>
              </p:nvPr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sp>
        <p:nvSpPr>
          <p:cNvPr id="15" name="TextBox 13"/>
          <p:cNvSpPr txBox="1"/>
          <p:nvPr>
            <p:custDataLst>
              <p:tags r:id="rId3"/>
            </p:custDataLst>
          </p:nvPr>
        </p:nvSpPr>
        <p:spPr>
          <a:xfrm>
            <a:off x="1131133" y="569595"/>
            <a:ext cx="6565067" cy="807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</a:rPr>
              <a:t>OSPF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</a:endParaRPr>
          </a:p>
        </p:txBody>
      </p:sp>
      <p:pic>
        <p:nvPicPr>
          <p:cNvPr id="1148749559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10" y="2379345"/>
            <a:ext cx="6983095" cy="650303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>
            <p:custDataLst>
              <p:tags r:id="rId6"/>
            </p:custDataLst>
          </p:nvPr>
        </p:nvSpPr>
        <p:spPr>
          <a:xfrm>
            <a:off x="3886200" y="1485900"/>
            <a:ext cx="794385" cy="53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R2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  <p:sp>
        <p:nvSpPr>
          <p:cNvPr id="17" name="TextBox 15"/>
          <p:cNvSpPr txBox="1"/>
          <p:nvPr>
            <p:custDataLst>
              <p:tags r:id="rId7"/>
            </p:custDataLst>
          </p:nvPr>
        </p:nvSpPr>
        <p:spPr>
          <a:xfrm>
            <a:off x="9220200" y="3527425"/>
            <a:ext cx="8680450" cy="323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enable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config 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router ospf 100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network 192.168.2.0 0.0.0.255 area 1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network 192.168.3.0 0.0.0.255 area 1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exit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8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9" name="Freeform 4"/>
              <p:cNvSpPr/>
              <p:nvPr>
                <p:custDataLst>
                  <p:tags r:id="rId1"/>
                </p:custDataLst>
              </p:nvPr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10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11" name="Freeform 6"/>
              <p:cNvSpPr/>
              <p:nvPr>
                <p:custDataLst>
                  <p:tags r:id="rId2"/>
                </p:custDataLst>
              </p:nvPr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sp>
        <p:nvSpPr>
          <p:cNvPr id="12" name="TextBox 13"/>
          <p:cNvSpPr txBox="1"/>
          <p:nvPr>
            <p:custDataLst>
              <p:tags r:id="rId3"/>
            </p:custDataLst>
          </p:nvPr>
        </p:nvSpPr>
        <p:spPr>
          <a:xfrm>
            <a:off x="1131133" y="569595"/>
            <a:ext cx="4337685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</a:rPr>
              <a:t>Test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</a:endParaRPr>
          </a:p>
        </p:txBody>
      </p:sp>
      <p:pic>
        <p:nvPicPr>
          <p:cNvPr id="1041315353" name="图片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086100"/>
            <a:ext cx="6610350" cy="61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5"/>
          <p:cNvSpPr txBox="1"/>
          <p:nvPr>
            <p:custDataLst>
              <p:tags r:id="rId6"/>
            </p:custDataLst>
          </p:nvPr>
        </p:nvSpPr>
        <p:spPr>
          <a:xfrm>
            <a:off x="3867150" y="1861820"/>
            <a:ext cx="3867150" cy="53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PC1 ping PC3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  <p:sp>
        <p:nvSpPr>
          <p:cNvPr id="15" name="TextBox 15"/>
          <p:cNvSpPr txBox="1"/>
          <p:nvPr>
            <p:custDataLst>
              <p:tags r:id="rId7"/>
            </p:custDataLst>
          </p:nvPr>
        </p:nvSpPr>
        <p:spPr>
          <a:xfrm>
            <a:off x="11734800" y="5143500"/>
            <a:ext cx="3867150" cy="53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success ! 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>
                <p:custDataLst>
                  <p:tags r:id="rId1"/>
                </p:custDataLst>
              </p:nvPr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>
                <p:custDataLst>
                  <p:tags r:id="rId2"/>
                </p:custDataLst>
              </p:nvPr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sp>
        <p:nvSpPr>
          <p:cNvPr id="13" name="TextBox 13"/>
          <p:cNvSpPr txBox="1"/>
          <p:nvPr>
            <p:custDataLst>
              <p:tags r:id="rId3"/>
            </p:custDataLst>
          </p:nvPr>
        </p:nvSpPr>
        <p:spPr>
          <a:xfrm>
            <a:off x="1131133" y="569595"/>
            <a:ext cx="4337685" cy="1615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</a:rPr>
              <a:t>Routing Table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</a:endParaRPr>
          </a:p>
        </p:txBody>
      </p:sp>
      <p:pic>
        <p:nvPicPr>
          <p:cNvPr id="1670271373" name="图片 2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95450"/>
            <a:ext cx="7832090" cy="729361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8477885" y="1695450"/>
            <a:ext cx="9810115" cy="5986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R="0" lvl="0" indent="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4000" b="1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sym typeface="+mn-ea"/>
              </a:rPr>
              <a:t>O</a:t>
            </a:r>
            <a:r>
              <a:rPr lang="en-US" sz="400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sym typeface="+mn-ea"/>
              </a:rPr>
              <a:t>: OSPF route</a:t>
            </a:r>
            <a:endParaRPr lang="en-US" sz="400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sym typeface="+mn-ea"/>
            </a:endParaRPr>
          </a:p>
          <a:p>
            <a:pPr marR="0" lvl="0" indent="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4000" b="1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sym typeface="+mn-ea"/>
              </a:rPr>
              <a:t>192.168.2.0/24</a:t>
            </a:r>
            <a:r>
              <a:rPr lang="en-US" sz="400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sym typeface="+mn-ea"/>
              </a:rPr>
              <a:t>: Destination network and subnet mask</a:t>
            </a:r>
            <a:endParaRPr lang="en-US" sz="400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sym typeface="+mn-ea"/>
            </a:endParaRPr>
          </a:p>
          <a:p>
            <a:pPr marR="0" lvl="0" indent="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4000" b="1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sym typeface="+mn-ea"/>
              </a:rPr>
              <a:t>via 192.168.3.2</a:t>
            </a:r>
            <a:r>
              <a:rPr lang="en-US" sz="400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sym typeface="+mn-ea"/>
              </a:rPr>
              <a:t>: Next-hop IP address</a:t>
            </a:r>
            <a:endParaRPr lang="en-US" sz="400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sym typeface="+mn-ea"/>
            </a:endParaRPr>
          </a:p>
          <a:p>
            <a:pPr marR="0" lvl="0" indent="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4000" b="1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sym typeface="+mn-ea"/>
              </a:rPr>
              <a:t>00:06:54</a:t>
            </a:r>
            <a:r>
              <a:rPr lang="en-US" sz="400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sym typeface="+mn-ea"/>
              </a:rPr>
              <a:t>: Time since the last update</a:t>
            </a:r>
            <a:endParaRPr lang="en-US" sz="400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sym typeface="+mn-ea"/>
            </a:endParaRPr>
          </a:p>
          <a:p>
            <a:pPr marR="0" lvl="0" indent="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4000" b="1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sym typeface="+mn-ea"/>
              </a:rPr>
              <a:t>GigabitEthernet0/1</a:t>
            </a:r>
            <a:r>
              <a:rPr lang="en-US" sz="400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sym typeface="+mn-ea"/>
              </a:rPr>
              <a:t>: Local router interface to use for this route</a:t>
            </a:r>
            <a:endParaRPr lang="en-US" sz="400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r="25354"/>
          <a:stretch>
            <a:fillRect/>
          </a:stretch>
        </p:blipFill>
        <p:spPr>
          <a:xfrm>
            <a:off x="8382000" y="952500"/>
            <a:ext cx="9448800" cy="698500"/>
          </a:xfrm>
          <a:prstGeom prst="rect">
            <a:avLst/>
          </a:prstGeom>
        </p:spPr>
      </p:pic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685800" y="6348730"/>
            <a:ext cx="6822440" cy="4711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noFill/>
            </a:endParaRPr>
          </a:p>
        </p:txBody>
      </p:sp>
      <p:cxnSp>
        <p:nvCxnSpPr>
          <p:cNvPr id="19" name="直接箭头连接符 18"/>
          <p:cNvCxnSpPr/>
          <p:nvPr>
            <p:custDataLst>
              <p:tags r:id="rId10"/>
            </p:custDataLst>
          </p:nvPr>
        </p:nvCxnSpPr>
        <p:spPr>
          <a:xfrm flipV="1">
            <a:off x="5181600" y="1409700"/>
            <a:ext cx="3124200" cy="49155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75158" y="2694385"/>
            <a:ext cx="4337685" cy="2994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7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 Bold" panose="020B0704020202020204"/>
                <a:ea typeface="+mn-ea"/>
                <a:cs typeface="+mn-cs"/>
              </a:rPr>
              <a:t>03</a:t>
            </a:r>
            <a:endParaRPr kumimoji="0" lang="en-US" sz="17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mo Bold" panose="020B0704020202020204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975157" y="4243377"/>
            <a:ext cx="5243721" cy="266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</a:rPr>
              <a:t>RIP vs. OSPF</a:t>
            </a:r>
            <a:endParaRPr kumimoji="0" lang="en-US" altLang="zh-CN" sz="72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5576872" y="4852974"/>
            <a:ext cx="245328" cy="481990"/>
            <a:chOff x="0" y="0"/>
            <a:chExt cx="327104" cy="6426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7152" cy="642620"/>
            </a:xfrm>
            <a:custGeom>
              <a:avLst/>
              <a:gdLst/>
              <a:ahLst/>
              <a:cxnLst/>
              <a:rect l="l" t="t" r="r" b="b"/>
              <a:pathLst>
                <a:path w="327152" h="642620">
                  <a:moveTo>
                    <a:pt x="0" y="642620"/>
                  </a:moveTo>
                  <a:lnTo>
                    <a:pt x="81788" y="0"/>
                  </a:lnTo>
                  <a:lnTo>
                    <a:pt x="327152" y="0"/>
                  </a:lnTo>
                  <a:lnTo>
                    <a:pt x="245364" y="642620"/>
                  </a:lnTo>
                  <a:close/>
                </a:path>
              </a:pathLst>
            </a:custGeom>
            <a:solidFill>
              <a:srgbClr val="FEE7C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341542" y="4852974"/>
            <a:ext cx="245328" cy="481990"/>
            <a:chOff x="0" y="0"/>
            <a:chExt cx="327104" cy="6426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7152" cy="642620"/>
            </a:xfrm>
            <a:custGeom>
              <a:avLst/>
              <a:gdLst/>
              <a:ahLst/>
              <a:cxnLst/>
              <a:rect l="l" t="t" r="r" b="b"/>
              <a:pathLst>
                <a:path w="327152" h="642620">
                  <a:moveTo>
                    <a:pt x="0" y="642620"/>
                  </a:moveTo>
                  <a:lnTo>
                    <a:pt x="81788" y="0"/>
                  </a:lnTo>
                  <a:lnTo>
                    <a:pt x="327152" y="0"/>
                  </a:lnTo>
                  <a:lnTo>
                    <a:pt x="245364" y="642620"/>
                  </a:lnTo>
                  <a:close/>
                </a:path>
              </a:pathLst>
            </a:custGeom>
            <a:solidFill>
              <a:srgbClr val="FEE7C6">
                <a:alpha val="44706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5699536" y="4952036"/>
            <a:ext cx="245328" cy="481990"/>
            <a:chOff x="0" y="0"/>
            <a:chExt cx="327104" cy="6426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7152" cy="642620"/>
            </a:xfrm>
            <a:custGeom>
              <a:avLst/>
              <a:gdLst/>
              <a:ahLst/>
              <a:cxnLst/>
              <a:rect l="l" t="t" r="r" b="b"/>
              <a:pathLst>
                <a:path w="327152" h="642620">
                  <a:moveTo>
                    <a:pt x="0" y="642620"/>
                  </a:moveTo>
                  <a:lnTo>
                    <a:pt x="81788" y="0"/>
                  </a:lnTo>
                  <a:lnTo>
                    <a:pt x="327152" y="0"/>
                  </a:lnTo>
                  <a:lnTo>
                    <a:pt x="245364" y="642620"/>
                  </a:lnTo>
                  <a:close/>
                </a:path>
              </a:pathLst>
            </a:custGeom>
            <a:solidFill>
              <a:srgbClr val="FEE7C6">
                <a:alpha val="44706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464206" y="4952036"/>
            <a:ext cx="245328" cy="481990"/>
            <a:chOff x="0" y="0"/>
            <a:chExt cx="327104" cy="6426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7152" cy="642620"/>
            </a:xfrm>
            <a:custGeom>
              <a:avLst/>
              <a:gdLst/>
              <a:ahLst/>
              <a:cxnLst/>
              <a:rect l="l" t="t" r="r" b="b"/>
              <a:pathLst>
                <a:path w="327152" h="642620">
                  <a:moveTo>
                    <a:pt x="0" y="642620"/>
                  </a:moveTo>
                  <a:lnTo>
                    <a:pt x="81788" y="0"/>
                  </a:lnTo>
                  <a:lnTo>
                    <a:pt x="327152" y="0"/>
                  </a:lnTo>
                  <a:lnTo>
                    <a:pt x="245364" y="642620"/>
                  </a:lnTo>
                  <a:close/>
                </a:path>
              </a:pathLst>
            </a:custGeom>
            <a:solidFill>
              <a:srgbClr val="FEE7C6"/>
            </a:solidFill>
          </p:spPr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4" y="1084123"/>
            <a:ext cx="8645232" cy="86452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039107" y="2801064"/>
            <a:ext cx="3256364" cy="986178"/>
            <a:chOff x="0" y="0"/>
            <a:chExt cx="857643" cy="2597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643" cy="259734"/>
            </a:xfrm>
            <a:custGeom>
              <a:avLst/>
              <a:gdLst/>
              <a:ahLst/>
              <a:cxnLst/>
              <a:rect l="l" t="t" r="r" b="b"/>
              <a:pathLst>
                <a:path w="857643" h="259734">
                  <a:moveTo>
                    <a:pt x="26152" y="0"/>
                  </a:moveTo>
                  <a:lnTo>
                    <a:pt x="831491" y="0"/>
                  </a:lnTo>
                  <a:cubicBezTo>
                    <a:pt x="838427" y="0"/>
                    <a:pt x="845079" y="2755"/>
                    <a:pt x="849983" y="7660"/>
                  </a:cubicBezTo>
                  <a:cubicBezTo>
                    <a:pt x="854888" y="12564"/>
                    <a:pt x="857643" y="19216"/>
                    <a:pt x="857643" y="26152"/>
                  </a:cubicBezTo>
                  <a:lnTo>
                    <a:pt x="857643" y="233582"/>
                  </a:lnTo>
                  <a:cubicBezTo>
                    <a:pt x="857643" y="240518"/>
                    <a:pt x="854888" y="247170"/>
                    <a:pt x="849983" y="252074"/>
                  </a:cubicBezTo>
                  <a:cubicBezTo>
                    <a:pt x="845079" y="256979"/>
                    <a:pt x="838427" y="259734"/>
                    <a:pt x="831491" y="259734"/>
                  </a:cubicBezTo>
                  <a:lnTo>
                    <a:pt x="26152" y="259734"/>
                  </a:lnTo>
                  <a:cubicBezTo>
                    <a:pt x="19216" y="259734"/>
                    <a:pt x="12564" y="256979"/>
                    <a:pt x="7660" y="252074"/>
                  </a:cubicBezTo>
                  <a:cubicBezTo>
                    <a:pt x="2755" y="247170"/>
                    <a:pt x="0" y="240518"/>
                    <a:pt x="0" y="233582"/>
                  </a:cubicBezTo>
                  <a:lnTo>
                    <a:pt x="0" y="26152"/>
                  </a:lnTo>
                  <a:cubicBezTo>
                    <a:pt x="0" y="19216"/>
                    <a:pt x="2755" y="12564"/>
                    <a:pt x="7660" y="7660"/>
                  </a:cubicBezTo>
                  <a:cubicBezTo>
                    <a:pt x="12564" y="2755"/>
                    <a:pt x="19216" y="0"/>
                    <a:pt x="26152" y="0"/>
                  </a:cubicBezTo>
                  <a:close/>
                </a:path>
              </a:pathLst>
            </a:custGeom>
            <a:solidFill>
              <a:srgbClr val="FBE6C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57643" cy="269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6677" y="2850288"/>
            <a:ext cx="5021224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RIP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4217760"/>
            <a:ext cx="7581899" cy="2651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RIP, or Routing Information Protocol, is one of the oldest routing protocols. It's a distance-vector protocol that uses the number of hops a packet must pass through as its primary metric for selecting the best path.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153" y="1135380"/>
            <a:ext cx="8884920" cy="888492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039107" y="2801064"/>
            <a:ext cx="3256364" cy="986178"/>
            <a:chOff x="0" y="0"/>
            <a:chExt cx="857643" cy="2597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643" cy="259734"/>
            </a:xfrm>
            <a:custGeom>
              <a:avLst/>
              <a:gdLst/>
              <a:ahLst/>
              <a:cxnLst/>
              <a:rect l="l" t="t" r="r" b="b"/>
              <a:pathLst>
                <a:path w="857643" h="259734">
                  <a:moveTo>
                    <a:pt x="26152" y="0"/>
                  </a:moveTo>
                  <a:lnTo>
                    <a:pt x="831491" y="0"/>
                  </a:lnTo>
                  <a:cubicBezTo>
                    <a:pt x="838427" y="0"/>
                    <a:pt x="845079" y="2755"/>
                    <a:pt x="849983" y="7660"/>
                  </a:cubicBezTo>
                  <a:cubicBezTo>
                    <a:pt x="854888" y="12564"/>
                    <a:pt x="857643" y="19216"/>
                    <a:pt x="857643" y="26152"/>
                  </a:cubicBezTo>
                  <a:lnTo>
                    <a:pt x="857643" y="233582"/>
                  </a:lnTo>
                  <a:cubicBezTo>
                    <a:pt x="857643" y="240518"/>
                    <a:pt x="854888" y="247170"/>
                    <a:pt x="849983" y="252074"/>
                  </a:cubicBezTo>
                  <a:cubicBezTo>
                    <a:pt x="845079" y="256979"/>
                    <a:pt x="838427" y="259734"/>
                    <a:pt x="831491" y="259734"/>
                  </a:cubicBezTo>
                  <a:lnTo>
                    <a:pt x="26152" y="259734"/>
                  </a:lnTo>
                  <a:cubicBezTo>
                    <a:pt x="19216" y="259734"/>
                    <a:pt x="12564" y="256979"/>
                    <a:pt x="7660" y="252074"/>
                  </a:cubicBezTo>
                  <a:cubicBezTo>
                    <a:pt x="2755" y="247170"/>
                    <a:pt x="0" y="240518"/>
                    <a:pt x="0" y="233582"/>
                  </a:cubicBezTo>
                  <a:lnTo>
                    <a:pt x="0" y="26152"/>
                  </a:lnTo>
                  <a:cubicBezTo>
                    <a:pt x="0" y="19216"/>
                    <a:pt x="2755" y="12564"/>
                    <a:pt x="7660" y="7660"/>
                  </a:cubicBezTo>
                  <a:cubicBezTo>
                    <a:pt x="12564" y="2755"/>
                    <a:pt x="19216" y="0"/>
                    <a:pt x="26152" y="0"/>
                  </a:cubicBezTo>
                  <a:close/>
                </a:path>
              </a:pathLst>
            </a:custGeom>
            <a:solidFill>
              <a:srgbClr val="FBE6C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57643" cy="269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6677" y="2850288"/>
            <a:ext cx="5021224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OSPF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606060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4217760"/>
            <a:ext cx="7581899" cy="2653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OSPF, or Open Shortest Path First, is a more sophisticated protocol. It's a link-state protocol that calculates the most efficient route for data packets based on the cost of the path, which is typically influenced by bandwidth.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75158" y="2694385"/>
            <a:ext cx="4337685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75"/>
              </a:lnSpc>
            </a:pPr>
            <a:r>
              <a:rPr lang="en-US" sz="17250">
                <a:solidFill>
                  <a:srgbClr val="000000"/>
                </a:solidFill>
                <a:latin typeface="Arimo Bold" panose="020B0704020202020204"/>
              </a:rPr>
              <a:t>01</a:t>
            </a:r>
            <a:endParaRPr lang="en-US" sz="17250">
              <a:solidFill>
                <a:srgbClr val="000000"/>
              </a:solidFill>
              <a:latin typeface="Arimo Bold" panose="020B070402020202020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248401" y="4243377"/>
            <a:ext cx="5970478" cy="1282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altLang="zh-CN" sz="7200" dirty="0">
                <a:solidFill>
                  <a:srgbClr val="FEE7C6"/>
                </a:solidFill>
                <a:ea typeface="思源黑体 2 Bold" panose="020B0800000000000000" charset="-122"/>
              </a:rPr>
              <a:t>RIP </a:t>
            </a:r>
            <a:endParaRPr lang="en-US" sz="7200" dirty="0">
              <a:solidFill>
                <a:srgbClr val="FEE7C6"/>
              </a:solidFill>
              <a:ea typeface="思源黑体 2 Bold" panose="020B0800000000000000" charset="-122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5576872" y="4852974"/>
            <a:ext cx="245328" cy="481990"/>
            <a:chOff x="0" y="0"/>
            <a:chExt cx="327104" cy="6426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7152" cy="642620"/>
            </a:xfrm>
            <a:custGeom>
              <a:avLst/>
              <a:gdLst/>
              <a:ahLst/>
              <a:cxnLst/>
              <a:rect l="l" t="t" r="r" b="b"/>
              <a:pathLst>
                <a:path w="327152" h="642620">
                  <a:moveTo>
                    <a:pt x="0" y="642620"/>
                  </a:moveTo>
                  <a:lnTo>
                    <a:pt x="81788" y="0"/>
                  </a:lnTo>
                  <a:lnTo>
                    <a:pt x="327152" y="0"/>
                  </a:lnTo>
                  <a:lnTo>
                    <a:pt x="245364" y="642620"/>
                  </a:lnTo>
                  <a:close/>
                </a:path>
              </a:pathLst>
            </a:custGeom>
            <a:solidFill>
              <a:srgbClr val="FEE7C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341542" y="4852974"/>
            <a:ext cx="245328" cy="481990"/>
            <a:chOff x="0" y="0"/>
            <a:chExt cx="327104" cy="6426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7152" cy="642620"/>
            </a:xfrm>
            <a:custGeom>
              <a:avLst/>
              <a:gdLst/>
              <a:ahLst/>
              <a:cxnLst/>
              <a:rect l="l" t="t" r="r" b="b"/>
              <a:pathLst>
                <a:path w="327152" h="642620">
                  <a:moveTo>
                    <a:pt x="0" y="642620"/>
                  </a:moveTo>
                  <a:lnTo>
                    <a:pt x="81788" y="0"/>
                  </a:lnTo>
                  <a:lnTo>
                    <a:pt x="327152" y="0"/>
                  </a:lnTo>
                  <a:lnTo>
                    <a:pt x="245364" y="642620"/>
                  </a:lnTo>
                  <a:close/>
                </a:path>
              </a:pathLst>
            </a:custGeom>
            <a:solidFill>
              <a:srgbClr val="FEE7C6">
                <a:alpha val="44706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5699536" y="4952036"/>
            <a:ext cx="245328" cy="481990"/>
            <a:chOff x="0" y="0"/>
            <a:chExt cx="327104" cy="6426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7152" cy="642620"/>
            </a:xfrm>
            <a:custGeom>
              <a:avLst/>
              <a:gdLst/>
              <a:ahLst/>
              <a:cxnLst/>
              <a:rect l="l" t="t" r="r" b="b"/>
              <a:pathLst>
                <a:path w="327152" h="642620">
                  <a:moveTo>
                    <a:pt x="0" y="642620"/>
                  </a:moveTo>
                  <a:lnTo>
                    <a:pt x="81788" y="0"/>
                  </a:lnTo>
                  <a:lnTo>
                    <a:pt x="327152" y="0"/>
                  </a:lnTo>
                  <a:lnTo>
                    <a:pt x="245364" y="642620"/>
                  </a:lnTo>
                  <a:close/>
                </a:path>
              </a:pathLst>
            </a:custGeom>
            <a:solidFill>
              <a:srgbClr val="FEE7C6">
                <a:alpha val="44706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464206" y="4952036"/>
            <a:ext cx="245328" cy="481990"/>
            <a:chOff x="0" y="0"/>
            <a:chExt cx="327104" cy="6426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7152" cy="642620"/>
            </a:xfrm>
            <a:custGeom>
              <a:avLst/>
              <a:gdLst/>
              <a:ahLst/>
              <a:cxnLst/>
              <a:rect l="l" t="t" r="r" b="b"/>
              <a:pathLst>
                <a:path w="327152" h="642620">
                  <a:moveTo>
                    <a:pt x="0" y="642620"/>
                  </a:moveTo>
                  <a:lnTo>
                    <a:pt x="81788" y="0"/>
                  </a:lnTo>
                  <a:lnTo>
                    <a:pt x="327152" y="0"/>
                  </a:lnTo>
                  <a:lnTo>
                    <a:pt x="245364" y="642620"/>
                  </a:lnTo>
                  <a:close/>
                </a:path>
              </a:pathLst>
            </a:custGeom>
            <a:solidFill>
              <a:srgbClr val="FEE7C6"/>
            </a:solidFill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sp>
        <p:nvSpPr>
          <p:cNvPr id="16" name="TextBox 16"/>
          <p:cNvSpPr txBox="1"/>
          <p:nvPr/>
        </p:nvSpPr>
        <p:spPr>
          <a:xfrm>
            <a:off x="1131133" y="1135380"/>
            <a:ext cx="4337685" cy="31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1E7">
                    <a:alpha val="69804"/>
                  </a:srgbClr>
                </a:solidFill>
                <a:effectLst/>
                <a:uLnTx/>
                <a:uFillTx/>
                <a:latin typeface="Arimo" panose="020B0604020202020204"/>
                <a:ea typeface="+mn-ea"/>
                <a:cs typeface="+mn-cs"/>
              </a:rPr>
              <a:t>There are differences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8F1E7">
                  <a:alpha val="69804"/>
                </a:srgbClr>
              </a:solidFill>
              <a:effectLst/>
              <a:uLnTx/>
              <a:uFillTx/>
              <a:latin typeface="Arimo" panose="020B0604020202020204"/>
              <a:ea typeface="+mn-ea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31133" y="447675"/>
            <a:ext cx="4337685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</a:rPr>
              <a:t>RIP vs. OSPF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1981200" y="2674620"/>
          <a:ext cx="14020800" cy="6477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73600"/>
                <a:gridCol w="4673600"/>
                <a:gridCol w="4673600"/>
              </a:tblGrid>
              <a:tr h="1057848">
                <a:tc>
                  <a:txBody>
                    <a:bodyPr/>
                    <a:lstStyle/>
                    <a:p>
                      <a:pPr algn="ctr"/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8E8CC"/>
                          </a:solidFill>
                          <a:effectLst/>
                          <a:uLnTx/>
                          <a:uFillTx/>
                          <a:latin typeface="思源黑体 2 Bold" panose="020B0800000000000000" charset="-122"/>
                          <a:ea typeface="+mn-ea"/>
                          <a:cs typeface="+mn-cs"/>
                        </a:rPr>
                        <a:t>Feature	</a:t>
                      </a:r>
                      <a:endParaRPr lang="en-US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8E8CC"/>
                          </a:solidFill>
                          <a:effectLst/>
                          <a:uLnTx/>
                          <a:uFillTx/>
                          <a:latin typeface="思源黑体 2 Bold" panose="020B0800000000000000" charset="-122"/>
                          <a:ea typeface="+mn-ea"/>
                          <a:cs typeface="+mn-cs"/>
                        </a:rPr>
                        <a:t>RIP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8E8CC"/>
                          </a:solidFill>
                          <a:effectLst/>
                          <a:uLnTx/>
                          <a:uFillTx/>
                          <a:latin typeface="思源黑体 2 Bold" panose="020B0800000000000000" charset="-122"/>
                          <a:ea typeface="+mn-ea"/>
                          <a:cs typeface="+mn-cs"/>
                        </a:rPr>
                        <a:t>OSPF</a:t>
                      </a:r>
                      <a:endParaRPr lang="en-US" dirty="0"/>
                    </a:p>
                  </a:txBody>
                  <a:tcPr/>
                </a:tc>
              </a:tr>
              <a:tr h="677394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Distance-vector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Link-state</a:t>
                      </a:r>
                      <a:endParaRPr lang="en-US" dirty="0"/>
                    </a:p>
                  </a:txBody>
                  <a:tcPr/>
                </a:tc>
              </a:tr>
              <a:tr h="677394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Hop count (max 15)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 (bandwidth)</a:t>
                      </a:r>
                      <a:endParaRPr lang="en-US" dirty="0"/>
                    </a:p>
                  </a:txBody>
                  <a:tcPr/>
                </a:tc>
              </a:tr>
              <a:tr h="677394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Convergence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Slow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</a:t>
                      </a:r>
                      <a:endParaRPr lang="en-US" dirty="0"/>
                    </a:p>
                  </a:txBody>
                  <a:tcPr/>
                </a:tc>
              </a:tr>
              <a:tr h="677394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Periodic full-table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Incremental LSAs</a:t>
                      </a:r>
                      <a:endParaRPr lang="en-US" dirty="0"/>
                    </a:p>
                  </a:txBody>
                  <a:tcPr/>
                </a:tc>
              </a:tr>
              <a:tr h="677394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Algorithm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Bellman-Ford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Dijkstra</a:t>
                      </a:r>
                      <a:endParaRPr lang="en-US" dirty="0"/>
                    </a:p>
                  </a:txBody>
                  <a:tcPr/>
                </a:tc>
              </a:tr>
              <a:tr h="677394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Small networks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Large networks</a:t>
                      </a:r>
                      <a:endParaRPr lang="en-US" dirty="0"/>
                    </a:p>
                  </a:txBody>
                  <a:tcPr/>
                </a:tc>
              </a:tr>
              <a:tr h="677394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Flat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Hierarchical with areas</a:t>
                      </a:r>
                      <a:endParaRPr lang="en-US" dirty="0"/>
                    </a:p>
                  </a:txBody>
                  <a:tcPr/>
                </a:tc>
              </a:tr>
              <a:tr h="677394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Configuration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complex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1028700" y="2595088"/>
            <a:ext cx="6663212" cy="666321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E7C6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585681" y="2595088"/>
            <a:ext cx="6663212" cy="666321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E7C6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249230" y="4042331"/>
            <a:ext cx="3768725" cy="376872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E8CC"/>
            </a:solidFill>
            <a:ln w="38100" cap="sq">
              <a:solidFill>
                <a:srgbClr val="FEE7C6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31133" y="1135380"/>
            <a:ext cx="4337685" cy="350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8F1E7">
                    <a:alpha val="69804"/>
                  </a:srgbClr>
                </a:solidFill>
                <a:effectLst/>
                <a:uLnTx/>
                <a:uFillTx/>
                <a:latin typeface="Arimo" panose="020B0604020202020204"/>
                <a:ea typeface="+mn-ea"/>
                <a:cs typeface="+mn-cs"/>
              </a:rPr>
              <a:t>There are deficiencies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8F1E7">
                  <a:alpha val="69804"/>
                </a:srgbClr>
              </a:solidFill>
              <a:effectLst/>
              <a:uLnTx/>
              <a:uFillTx/>
              <a:latin typeface="Arimo" panose="020B0604020202020204"/>
              <a:ea typeface="+mn-ea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31133" y="447675"/>
            <a:ext cx="4337685" cy="155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</a:rPr>
              <a:t>RIP vs. OSPF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39227" y="3988434"/>
            <a:ext cx="5242159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RIP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FBE6CA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296208" y="3988434"/>
            <a:ext cx="5242159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OSPF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FBE6CA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512512" y="4842165"/>
            <a:ext cx="5242159" cy="155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AD8256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 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AD8256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AD8256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Operation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AD8256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825077" y="5965545"/>
            <a:ext cx="5242159" cy="103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periodic updates, based on Bellman-Ford algorithm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289313" y="5993254"/>
            <a:ext cx="5242159" cy="103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event-driven updates, based on Dijkstra's algorithm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879" y="2579044"/>
            <a:ext cx="5562600" cy="55626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1131133" y="1135380"/>
            <a:ext cx="4337685" cy="31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1E7">
                    <a:alpha val="69804"/>
                  </a:srgbClr>
                </a:solidFill>
                <a:effectLst/>
                <a:uLnTx/>
                <a:uFillTx/>
                <a:latin typeface="Arimo" panose="020B0604020202020204"/>
                <a:ea typeface="+mn-ea"/>
                <a:cs typeface="+mn-cs"/>
              </a:rPr>
              <a:t>Bellman-Ford Algorithm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8F1E7">
                  <a:alpha val="69804"/>
                </a:srgbClr>
              </a:solidFill>
              <a:effectLst/>
              <a:uLnTx/>
              <a:uFillTx/>
              <a:latin typeface="Arimo" panose="020B0604020202020204"/>
              <a:ea typeface="+mn-ea"/>
              <a:cs typeface="+mn-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31133" y="447675"/>
            <a:ext cx="4337685" cy="687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</a:rPr>
              <a:t>RIP Implementation of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081455" y="2765394"/>
            <a:ext cx="5393504" cy="71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Algorithm in Action: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BE6CA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55399" y="2130428"/>
            <a:ext cx="5393504" cy="71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 Bellman-Ford Algorithm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BE6CA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081455" y="3749537"/>
            <a:ext cx="5393504" cy="425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Each router calculates the distance to all reachable networks.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The distance metric is the number of hops.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Routes with over 15 hops are considered unreachable, preventing routing loops.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89750" y="3026019"/>
            <a:ext cx="5393504" cy="263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A distance-vector routing algorithm used by RIP to determine the best path to a network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Calculates the shortest path based on the number of hops between nodes.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  <p:sp>
        <p:nvSpPr>
          <p:cNvPr id="27" name="TextBox 15"/>
          <p:cNvSpPr txBox="1"/>
          <p:nvPr/>
        </p:nvSpPr>
        <p:spPr>
          <a:xfrm>
            <a:off x="655399" y="6216676"/>
            <a:ext cx="5393504" cy="71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 RIP's Usage: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BE6CA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</p:txBody>
      </p:sp>
      <p:sp>
        <p:nvSpPr>
          <p:cNvPr id="29" name="TextBox 19"/>
          <p:cNvSpPr txBox="1"/>
          <p:nvPr/>
        </p:nvSpPr>
        <p:spPr>
          <a:xfrm>
            <a:off x="855676" y="6930974"/>
            <a:ext cx="5393504" cy="2653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Every RIP-enabled router uses Bellman-Ford to update its routing table.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Routers broadcast their routing table to neighbors every 30 seconds.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1131133" y="1135380"/>
            <a:ext cx="4337685" cy="31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8F1E7">
                    <a:alpha val="69804"/>
                  </a:srgbClr>
                </a:solidFill>
                <a:effectLst/>
                <a:uLnTx/>
                <a:uFillTx/>
                <a:latin typeface="Arimo" panose="020B0604020202020204"/>
                <a:ea typeface="+mn-ea"/>
                <a:cs typeface="+mn-cs"/>
              </a:rPr>
              <a:t>Dijkstra's Algorithm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8F1E7">
                  <a:alpha val="69804"/>
                </a:srgbClr>
              </a:solidFill>
              <a:effectLst/>
              <a:uLnTx/>
              <a:uFillTx/>
              <a:latin typeface="Arimo" panose="020B0604020202020204"/>
              <a:ea typeface="+mn-ea"/>
              <a:cs typeface="+mn-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31133" y="447675"/>
            <a:ext cx="4337685" cy="687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</a:rPr>
              <a:t>OSPF Implementation of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081455" y="2765394"/>
            <a:ext cx="5393504" cy="71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Algorithm in Action: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BE6CA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55399" y="2130428"/>
            <a:ext cx="5393504" cy="71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 Dijkstra's Algorithm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BE6CA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081455" y="3749537"/>
            <a:ext cx="5393504" cy="533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Begins at the router, adding the nearest node to the shortest path tree.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Continues adding the closest non-visited node until all nodes are included.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The cost metric considers factors like bandwidth to determine the shortest path.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89750" y="3026019"/>
            <a:ext cx="5393504" cy="210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A link-state algorithm that calculates the shortest path tree for each route.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Utilizes network topology knowledge stored in the link-state database.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  <p:sp>
        <p:nvSpPr>
          <p:cNvPr id="27" name="TextBox 15"/>
          <p:cNvSpPr txBox="1"/>
          <p:nvPr/>
        </p:nvSpPr>
        <p:spPr>
          <a:xfrm>
            <a:off x="655399" y="6216676"/>
            <a:ext cx="5393504" cy="71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 OSPF's Usage: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BE6CA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</p:txBody>
      </p:sp>
      <p:sp>
        <p:nvSpPr>
          <p:cNvPr id="29" name="TextBox 19"/>
          <p:cNvSpPr txBox="1"/>
          <p:nvPr/>
        </p:nvSpPr>
        <p:spPr>
          <a:xfrm>
            <a:off x="855676" y="6930974"/>
            <a:ext cx="5393504" cy="2653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OSPF routers construct a topological map of the network.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The map is then used to run Dijkstra's algorithm and find the shortest path to all networks.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903" y="2516997"/>
            <a:ext cx="5740558" cy="574055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1028700" y="2595088"/>
            <a:ext cx="6663212" cy="666321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E7C6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585681" y="2595088"/>
            <a:ext cx="6663212" cy="666321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E7C6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249230" y="4042331"/>
            <a:ext cx="3768725" cy="376872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E8CC"/>
            </a:solidFill>
            <a:ln w="38100" cap="sq">
              <a:solidFill>
                <a:srgbClr val="FEE7C6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31133" y="1135380"/>
            <a:ext cx="4337685" cy="350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8F1E7">
                    <a:alpha val="69804"/>
                  </a:srgbClr>
                </a:solidFill>
                <a:effectLst/>
                <a:uLnTx/>
                <a:uFillTx/>
                <a:latin typeface="Arimo" panose="020B0604020202020204"/>
                <a:ea typeface="+mn-ea"/>
                <a:cs typeface="+mn-cs"/>
              </a:rPr>
              <a:t>There are deficiencies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8F1E7">
                  <a:alpha val="69804"/>
                </a:srgbClr>
              </a:solidFill>
              <a:effectLst/>
              <a:uLnTx/>
              <a:uFillTx/>
              <a:latin typeface="Arimo" panose="020B0604020202020204"/>
              <a:ea typeface="+mn-ea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31133" y="447675"/>
            <a:ext cx="4337685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</a:rPr>
              <a:t>RIP vs. OSPF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39227" y="3988434"/>
            <a:ext cx="5242159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RIP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FBE6CA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296208" y="3988434"/>
            <a:ext cx="5242159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OSPF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FBE6CA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512512" y="4842165"/>
            <a:ext cx="5242159" cy="236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AD8256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Convergence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AD8256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AD8256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&amp; 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AD8256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AD8256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Efficiency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AD8256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825077" y="5965545"/>
            <a:ext cx="5242159" cy="211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Slow convergence, can cause temporary loops.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Periodic full-table updates, less bandwidth efficient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289313" y="5993254"/>
            <a:ext cx="5242159" cy="211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Fast convergence, more stable network.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Incremental updates, more bandwidth efficient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1228165" y="3151146"/>
            <a:ext cx="7852505" cy="1253647"/>
            <a:chOff x="-87015" y="-116019"/>
            <a:chExt cx="10470007" cy="3196083"/>
          </a:xfrm>
        </p:grpSpPr>
        <p:sp>
          <p:nvSpPr>
            <p:cNvPr id="8" name="Freeform 8"/>
            <p:cNvSpPr/>
            <p:nvPr/>
          </p:nvSpPr>
          <p:spPr>
            <a:xfrm>
              <a:off x="-87015" y="-116019"/>
              <a:ext cx="10470007" cy="3196083"/>
            </a:xfrm>
            <a:custGeom>
              <a:avLst/>
              <a:gdLst/>
              <a:ahLst/>
              <a:cxnLst/>
              <a:rect l="l" t="t" r="r" b="b"/>
              <a:pathLst>
                <a:path w="10470007" h="3196082">
                  <a:moveTo>
                    <a:pt x="0" y="0"/>
                  </a:moveTo>
                  <a:lnTo>
                    <a:pt x="10470007" y="0"/>
                  </a:lnTo>
                  <a:lnTo>
                    <a:pt x="10470007" y="425196"/>
                  </a:lnTo>
                  <a:cubicBezTo>
                    <a:pt x="8910065" y="425196"/>
                    <a:pt x="7627112" y="1610741"/>
                    <a:pt x="7472807" y="3129915"/>
                  </a:cubicBezTo>
                  <a:lnTo>
                    <a:pt x="7469505" y="3196082"/>
                  </a:lnTo>
                  <a:lnTo>
                    <a:pt x="0" y="3196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7C6">
                <a:alpha val="4706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2010" y="5110256"/>
            <a:ext cx="7848600" cy="3284806"/>
            <a:chOff x="0" y="0"/>
            <a:chExt cx="10464800" cy="31961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64800" cy="3196082"/>
            </a:xfrm>
            <a:custGeom>
              <a:avLst/>
              <a:gdLst/>
              <a:ahLst/>
              <a:cxnLst/>
              <a:rect l="l" t="t" r="r" b="b"/>
              <a:pathLst>
                <a:path w="10464800" h="3196082">
                  <a:moveTo>
                    <a:pt x="0" y="0"/>
                  </a:moveTo>
                  <a:lnTo>
                    <a:pt x="7463536" y="0"/>
                  </a:lnTo>
                  <a:lnTo>
                    <a:pt x="7465822" y="47244"/>
                  </a:lnTo>
                  <a:cubicBezTo>
                    <a:pt x="7601585" y="1474089"/>
                    <a:pt x="8732647" y="2610739"/>
                    <a:pt x="10156825" y="2755392"/>
                  </a:cubicBezTo>
                  <a:lnTo>
                    <a:pt x="10464800" y="2770886"/>
                  </a:lnTo>
                  <a:lnTo>
                    <a:pt x="10464800" y="3196082"/>
                  </a:lnTo>
                  <a:lnTo>
                    <a:pt x="0" y="3196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7C6">
                <a:alpha val="4706"/>
              </a:srgbClr>
            </a:solidFill>
          </p:spPr>
          <p:txBody>
            <a:bodyPr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BE6CA"/>
                  </a:solidFill>
                  <a:effectLst/>
                  <a:uLnTx/>
                  <a:uFillTx/>
                  <a:latin typeface="Calibri" panose="020F0502020204030204"/>
                  <a:ea typeface="思源黑体 2 Medium"/>
                  <a:cs typeface="+mn-cs"/>
                </a:rPr>
                <a:t>Simplicity and ease of configuration.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BE6CA"/>
                  </a:solidFill>
                  <a:effectLst/>
                  <a:uLnTx/>
                  <a:uFillTx/>
                  <a:latin typeface="Calibri" panose="020F0502020204030204"/>
                  <a:ea typeface="思源黑体 2 Medium"/>
                  <a:cs typeface="+mn-cs"/>
                </a:rPr>
                <a:t>Low resource usage.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BE6CA"/>
                  </a:solidFill>
                  <a:effectLst/>
                  <a:uLnTx/>
                  <a:uFillTx/>
                  <a:latin typeface="Calibri" panose="020F0502020204030204"/>
                  <a:ea typeface="思源黑体 2 Medium"/>
                  <a:cs typeface="+mn-cs"/>
                </a:rPr>
                <a:t>Wide support across devices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27776" y="3141121"/>
            <a:ext cx="7852505" cy="1263672"/>
            <a:chOff x="0" y="0"/>
            <a:chExt cx="10470007" cy="31960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70007" cy="3196083"/>
            </a:xfrm>
            <a:custGeom>
              <a:avLst/>
              <a:gdLst/>
              <a:ahLst/>
              <a:cxnLst/>
              <a:rect l="l" t="t" r="r" b="b"/>
              <a:pathLst>
                <a:path w="10470007" h="3196082">
                  <a:moveTo>
                    <a:pt x="10470007" y="0"/>
                  </a:moveTo>
                  <a:lnTo>
                    <a:pt x="0" y="0"/>
                  </a:lnTo>
                  <a:lnTo>
                    <a:pt x="0" y="425196"/>
                  </a:lnTo>
                  <a:cubicBezTo>
                    <a:pt x="1559941" y="425196"/>
                    <a:pt x="2842895" y="1610741"/>
                    <a:pt x="2997200" y="3129915"/>
                  </a:cubicBezTo>
                  <a:lnTo>
                    <a:pt x="3000502" y="3196082"/>
                  </a:lnTo>
                  <a:lnTo>
                    <a:pt x="10470007" y="3196082"/>
                  </a:lnTo>
                  <a:lnTo>
                    <a:pt x="10470007" y="0"/>
                  </a:lnTo>
                  <a:close/>
                </a:path>
              </a:pathLst>
            </a:custGeom>
            <a:solidFill>
              <a:srgbClr val="FEE7C6">
                <a:alpha val="4706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142026" y="5110256"/>
            <a:ext cx="7848600" cy="3284870"/>
            <a:chOff x="0" y="0"/>
            <a:chExt cx="10464800" cy="31961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64800" cy="3196082"/>
            </a:xfrm>
            <a:custGeom>
              <a:avLst/>
              <a:gdLst/>
              <a:ahLst/>
              <a:cxnLst/>
              <a:rect l="l" t="t" r="r" b="b"/>
              <a:pathLst>
                <a:path w="10464800" h="3196082">
                  <a:moveTo>
                    <a:pt x="10464800" y="0"/>
                  </a:moveTo>
                  <a:lnTo>
                    <a:pt x="3001264" y="0"/>
                  </a:lnTo>
                  <a:lnTo>
                    <a:pt x="2998978" y="47244"/>
                  </a:lnTo>
                  <a:cubicBezTo>
                    <a:pt x="2863215" y="1474089"/>
                    <a:pt x="1732280" y="2610739"/>
                    <a:pt x="307975" y="2755392"/>
                  </a:cubicBezTo>
                  <a:lnTo>
                    <a:pt x="0" y="2770886"/>
                  </a:lnTo>
                  <a:lnTo>
                    <a:pt x="0" y="3196082"/>
                  </a:lnTo>
                  <a:lnTo>
                    <a:pt x="10464800" y="3196082"/>
                  </a:lnTo>
                  <a:lnTo>
                    <a:pt x="10464800" y="0"/>
                  </a:lnTo>
                  <a:close/>
                </a:path>
              </a:pathLst>
            </a:custGeom>
            <a:solidFill>
              <a:srgbClr val="FEE7C6">
                <a:alpha val="4706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329719" y="4004336"/>
            <a:ext cx="3624613" cy="362461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E7C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301220" y="5527880"/>
            <a:ext cx="365311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AD8256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RIP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AD8256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05500" y="3378866"/>
            <a:ext cx="4712449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Pros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FBE6CA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868733" y="3378866"/>
            <a:ext cx="4712449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Cons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FBE6CA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05500" y="7122850"/>
            <a:ext cx="4712449" cy="49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-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831466" y="5203203"/>
            <a:ext cx="4712449" cy="3191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Slow convergence and potential for routing loops.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Hop count limitation restricts network size.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Full routing table updates are bandwidth-intensive.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1131133" y="2889124"/>
            <a:ext cx="7852505" cy="1253647"/>
            <a:chOff x="-87015" y="-116019"/>
            <a:chExt cx="10470007" cy="3196083"/>
          </a:xfrm>
        </p:grpSpPr>
        <p:sp>
          <p:nvSpPr>
            <p:cNvPr id="8" name="Freeform 8"/>
            <p:cNvSpPr/>
            <p:nvPr/>
          </p:nvSpPr>
          <p:spPr>
            <a:xfrm>
              <a:off x="-87015" y="-116019"/>
              <a:ext cx="10470007" cy="3196083"/>
            </a:xfrm>
            <a:custGeom>
              <a:avLst/>
              <a:gdLst/>
              <a:ahLst/>
              <a:cxnLst/>
              <a:rect l="l" t="t" r="r" b="b"/>
              <a:pathLst>
                <a:path w="10470007" h="3196082">
                  <a:moveTo>
                    <a:pt x="0" y="0"/>
                  </a:moveTo>
                  <a:lnTo>
                    <a:pt x="10470007" y="0"/>
                  </a:lnTo>
                  <a:lnTo>
                    <a:pt x="10470007" y="425196"/>
                  </a:lnTo>
                  <a:cubicBezTo>
                    <a:pt x="8910065" y="425196"/>
                    <a:pt x="7627112" y="1610741"/>
                    <a:pt x="7472807" y="3129915"/>
                  </a:cubicBezTo>
                  <a:lnTo>
                    <a:pt x="7469505" y="3196082"/>
                  </a:lnTo>
                  <a:lnTo>
                    <a:pt x="0" y="3196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7C6">
                <a:alpha val="4706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2010" y="5110256"/>
            <a:ext cx="7848600" cy="3284806"/>
            <a:chOff x="0" y="0"/>
            <a:chExt cx="10464800" cy="31961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64800" cy="3196082"/>
            </a:xfrm>
            <a:custGeom>
              <a:avLst/>
              <a:gdLst/>
              <a:ahLst/>
              <a:cxnLst/>
              <a:rect l="l" t="t" r="r" b="b"/>
              <a:pathLst>
                <a:path w="10464800" h="3196082">
                  <a:moveTo>
                    <a:pt x="0" y="0"/>
                  </a:moveTo>
                  <a:lnTo>
                    <a:pt x="7463536" y="0"/>
                  </a:lnTo>
                  <a:lnTo>
                    <a:pt x="7465822" y="47244"/>
                  </a:lnTo>
                  <a:cubicBezTo>
                    <a:pt x="7601585" y="1474089"/>
                    <a:pt x="8732647" y="2610739"/>
                    <a:pt x="10156825" y="2755392"/>
                  </a:cubicBezTo>
                  <a:lnTo>
                    <a:pt x="10464800" y="2770886"/>
                  </a:lnTo>
                  <a:lnTo>
                    <a:pt x="10464800" y="3196082"/>
                  </a:lnTo>
                  <a:lnTo>
                    <a:pt x="0" y="3196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7C6">
                <a:alpha val="4706"/>
              </a:srgbClr>
            </a:solidFill>
          </p:spPr>
          <p:txBody>
            <a:bodyPr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BE6CA"/>
                  </a:solidFill>
                  <a:effectLst/>
                  <a:uLnTx/>
                  <a:uFillTx/>
                  <a:latin typeface="Calibri" panose="020F0502020204030204"/>
                  <a:ea typeface="思源黑体 2 Medium"/>
                  <a:cs typeface="+mn-cs"/>
                </a:rPr>
                <a:t>Quick adaptation to network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BE6CA"/>
                  </a:solidFill>
                  <a:effectLst/>
                  <a:uLnTx/>
                  <a:uFillTx/>
                  <a:latin typeface="Calibri" panose="020F0502020204030204"/>
                  <a:ea typeface="思源黑体 2 Medium"/>
                  <a:cs typeface="+mn-cs"/>
                </a:rPr>
                <a:t>      changes.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BE6CA"/>
                  </a:solidFill>
                  <a:effectLst/>
                  <a:uLnTx/>
                  <a:uFillTx/>
                  <a:latin typeface="Calibri" panose="020F0502020204030204"/>
                  <a:ea typeface="思源黑体 2 Medium"/>
                  <a:cs typeface="+mn-cs"/>
                </a:rPr>
                <a:t>Scalable to large networks.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BE6CA"/>
                  </a:solidFill>
                  <a:effectLst/>
                  <a:uLnTx/>
                  <a:uFillTx/>
                  <a:latin typeface="Calibri" panose="020F0502020204030204"/>
                  <a:ea typeface="思源黑体 2 Medium"/>
                  <a:cs typeface="+mn-cs"/>
                </a:rPr>
                <a:t>Efficient IP address usage 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BE6CA"/>
                  </a:solidFill>
                  <a:effectLst/>
                  <a:uLnTx/>
                  <a:uFillTx/>
                  <a:latin typeface="Calibri" panose="020F0502020204030204"/>
                  <a:ea typeface="思源黑体 2 Medium"/>
                  <a:cs typeface="+mn-cs"/>
                </a:rPr>
                <a:t>      with VLSM/CIDR.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040035" y="2889124"/>
            <a:ext cx="7852505" cy="1263672"/>
            <a:chOff x="0" y="0"/>
            <a:chExt cx="10470007" cy="31960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70007" cy="3196083"/>
            </a:xfrm>
            <a:custGeom>
              <a:avLst/>
              <a:gdLst/>
              <a:ahLst/>
              <a:cxnLst/>
              <a:rect l="l" t="t" r="r" b="b"/>
              <a:pathLst>
                <a:path w="10470007" h="3196082">
                  <a:moveTo>
                    <a:pt x="10470007" y="0"/>
                  </a:moveTo>
                  <a:lnTo>
                    <a:pt x="0" y="0"/>
                  </a:lnTo>
                  <a:lnTo>
                    <a:pt x="0" y="425196"/>
                  </a:lnTo>
                  <a:cubicBezTo>
                    <a:pt x="1559941" y="425196"/>
                    <a:pt x="2842895" y="1610741"/>
                    <a:pt x="2997200" y="3129915"/>
                  </a:cubicBezTo>
                  <a:lnTo>
                    <a:pt x="3000502" y="3196082"/>
                  </a:lnTo>
                  <a:lnTo>
                    <a:pt x="10470007" y="3196082"/>
                  </a:lnTo>
                  <a:lnTo>
                    <a:pt x="10470007" y="0"/>
                  </a:lnTo>
                  <a:close/>
                </a:path>
              </a:pathLst>
            </a:custGeom>
            <a:solidFill>
              <a:srgbClr val="FEE7C6">
                <a:alpha val="4706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142026" y="5110256"/>
            <a:ext cx="7848600" cy="3284870"/>
            <a:chOff x="0" y="0"/>
            <a:chExt cx="10464800" cy="31961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64800" cy="3196082"/>
            </a:xfrm>
            <a:custGeom>
              <a:avLst/>
              <a:gdLst/>
              <a:ahLst/>
              <a:cxnLst/>
              <a:rect l="l" t="t" r="r" b="b"/>
              <a:pathLst>
                <a:path w="10464800" h="3196082">
                  <a:moveTo>
                    <a:pt x="10464800" y="0"/>
                  </a:moveTo>
                  <a:lnTo>
                    <a:pt x="3001264" y="0"/>
                  </a:lnTo>
                  <a:lnTo>
                    <a:pt x="2998978" y="47244"/>
                  </a:lnTo>
                  <a:cubicBezTo>
                    <a:pt x="2863215" y="1474089"/>
                    <a:pt x="1732280" y="2610739"/>
                    <a:pt x="307975" y="2755392"/>
                  </a:cubicBezTo>
                  <a:lnTo>
                    <a:pt x="0" y="2770886"/>
                  </a:lnTo>
                  <a:lnTo>
                    <a:pt x="0" y="3196082"/>
                  </a:lnTo>
                  <a:lnTo>
                    <a:pt x="10464800" y="3196082"/>
                  </a:lnTo>
                  <a:lnTo>
                    <a:pt x="10464800" y="0"/>
                  </a:lnTo>
                  <a:close/>
                </a:path>
              </a:pathLst>
            </a:custGeom>
            <a:solidFill>
              <a:srgbClr val="FEE7C6">
                <a:alpha val="4706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329719" y="4004336"/>
            <a:ext cx="3624613" cy="362461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E7C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301220" y="5527880"/>
            <a:ext cx="365311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AD8256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OSPF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AD8256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05500" y="3378866"/>
            <a:ext cx="4712449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Pros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FBE6CA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868733" y="3378866"/>
            <a:ext cx="4712449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Cons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FBE6CA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05500" y="7122850"/>
            <a:ext cx="4712449" cy="49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-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831466" y="5203203"/>
            <a:ext cx="4712449" cy="3191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Complexity in configuration and management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Higher resource requirements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" panose="020B0500000000000000" charset="-122"/>
                <a:cs typeface="+mn-cs"/>
              </a:rPr>
              <a:t>Need for careful area design and ABR configuration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" panose="020B05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767876" y="3809769"/>
            <a:ext cx="4683443" cy="2667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</a:rPr>
              <a:t>Question for Audiences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5576872" y="4852974"/>
            <a:ext cx="245328" cy="481990"/>
            <a:chOff x="0" y="0"/>
            <a:chExt cx="327104" cy="6426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7152" cy="642620"/>
            </a:xfrm>
            <a:custGeom>
              <a:avLst/>
              <a:gdLst/>
              <a:ahLst/>
              <a:cxnLst/>
              <a:rect l="l" t="t" r="r" b="b"/>
              <a:pathLst>
                <a:path w="327152" h="642620">
                  <a:moveTo>
                    <a:pt x="0" y="642620"/>
                  </a:moveTo>
                  <a:lnTo>
                    <a:pt x="81788" y="0"/>
                  </a:lnTo>
                  <a:lnTo>
                    <a:pt x="327152" y="0"/>
                  </a:lnTo>
                  <a:lnTo>
                    <a:pt x="245364" y="642620"/>
                  </a:lnTo>
                  <a:close/>
                </a:path>
              </a:pathLst>
            </a:custGeom>
            <a:solidFill>
              <a:srgbClr val="FEE7C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341542" y="4852974"/>
            <a:ext cx="245328" cy="481990"/>
            <a:chOff x="0" y="0"/>
            <a:chExt cx="327104" cy="6426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7152" cy="642620"/>
            </a:xfrm>
            <a:custGeom>
              <a:avLst/>
              <a:gdLst/>
              <a:ahLst/>
              <a:cxnLst/>
              <a:rect l="l" t="t" r="r" b="b"/>
              <a:pathLst>
                <a:path w="327152" h="642620">
                  <a:moveTo>
                    <a:pt x="0" y="642620"/>
                  </a:moveTo>
                  <a:lnTo>
                    <a:pt x="81788" y="0"/>
                  </a:lnTo>
                  <a:lnTo>
                    <a:pt x="327152" y="0"/>
                  </a:lnTo>
                  <a:lnTo>
                    <a:pt x="245364" y="642620"/>
                  </a:lnTo>
                  <a:close/>
                </a:path>
              </a:pathLst>
            </a:custGeom>
            <a:solidFill>
              <a:srgbClr val="FEE7C6">
                <a:alpha val="44706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5699536" y="4952036"/>
            <a:ext cx="245328" cy="481990"/>
            <a:chOff x="0" y="0"/>
            <a:chExt cx="327104" cy="6426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7152" cy="642620"/>
            </a:xfrm>
            <a:custGeom>
              <a:avLst/>
              <a:gdLst/>
              <a:ahLst/>
              <a:cxnLst/>
              <a:rect l="l" t="t" r="r" b="b"/>
              <a:pathLst>
                <a:path w="327152" h="642620">
                  <a:moveTo>
                    <a:pt x="0" y="642620"/>
                  </a:moveTo>
                  <a:lnTo>
                    <a:pt x="81788" y="0"/>
                  </a:lnTo>
                  <a:lnTo>
                    <a:pt x="327152" y="0"/>
                  </a:lnTo>
                  <a:lnTo>
                    <a:pt x="245364" y="642620"/>
                  </a:lnTo>
                  <a:close/>
                </a:path>
              </a:pathLst>
            </a:custGeom>
            <a:solidFill>
              <a:srgbClr val="FEE7C6">
                <a:alpha val="44706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464206" y="4952036"/>
            <a:ext cx="245328" cy="481990"/>
            <a:chOff x="0" y="0"/>
            <a:chExt cx="327104" cy="6426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7152" cy="642620"/>
            </a:xfrm>
            <a:custGeom>
              <a:avLst/>
              <a:gdLst/>
              <a:ahLst/>
              <a:cxnLst/>
              <a:rect l="l" t="t" r="r" b="b"/>
              <a:pathLst>
                <a:path w="327152" h="642620">
                  <a:moveTo>
                    <a:pt x="0" y="642620"/>
                  </a:moveTo>
                  <a:lnTo>
                    <a:pt x="81788" y="0"/>
                  </a:lnTo>
                  <a:lnTo>
                    <a:pt x="327152" y="0"/>
                  </a:lnTo>
                  <a:lnTo>
                    <a:pt x="245364" y="642620"/>
                  </a:lnTo>
                  <a:close/>
                </a:path>
              </a:pathLst>
            </a:custGeom>
            <a:solidFill>
              <a:srgbClr val="FEE7C6"/>
            </a:solidFill>
          </p:spPr>
        </p:sp>
      </p:grpSp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5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16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14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15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5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16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14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15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2268682"/>
            <a:ext cx="7391400" cy="7391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52400" y="2286000"/>
            <a:ext cx="9448800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If RIP and OSPF were in a race to update their routes, what would be the likely outcome? (Wrong Answer Only)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BE6CA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BE6CA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BE6CA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A) RIP would take a leisurely stroll and stop for a coffee, allowing OSPF to win with its faster pace.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BE6CA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BE6CA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B) OSPF would get lost counting hops and let RIP hop to the finish line first.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BE6CA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BE6CA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C) They'd both get disqualified for arguing over who has the better algorithm.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BE6CA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BE6CA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BE6CA"/>
                </a:solidFill>
                <a:effectLst/>
                <a:uLnTx/>
                <a:uFillTx/>
                <a:latin typeface="Calibri" panose="020F0502020204030204"/>
                <a:ea typeface="思源黑体 2 Medium"/>
                <a:cs typeface="+mn-cs"/>
              </a:rPr>
              <a:t>D) RIP would insist on using a map from the '90s, while OSPF zooms ahead with GPS navigation.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BE6CA"/>
              </a:solidFill>
              <a:effectLst/>
              <a:uLnTx/>
              <a:uFillTx/>
              <a:latin typeface="Calibri" panose="020F0502020204030204"/>
              <a:ea typeface="思源黑体 2 Medium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19200" y="447675"/>
            <a:ext cx="1600200" cy="10382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17"/>
          <p:cNvSpPr txBox="1"/>
          <p:nvPr/>
        </p:nvSpPr>
        <p:spPr>
          <a:xfrm>
            <a:off x="1131133" y="447675"/>
            <a:ext cx="4337685" cy="74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FEE7C6"/>
                </a:solidFill>
                <a:effectLst/>
                <a:uLnTx/>
                <a:uFillTx/>
                <a:latin typeface="Calibri" panose="020F0502020204030204"/>
                <a:ea typeface="思源黑体 2 Bold" panose="020B0800000000000000" charset="-122"/>
                <a:cs typeface="+mn-cs"/>
              </a:rPr>
              <a:t>Question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75158" y="2694385"/>
            <a:ext cx="4337685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72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mo Bold" panose="020B0704020202020204"/>
                <a:ea typeface="+mn-ea"/>
                <a:cs typeface="+mn-cs"/>
              </a:rPr>
              <a:t>04</a:t>
            </a:r>
            <a:endParaRPr kumimoji="0" lang="en-US" sz="172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mo Bold" panose="020B0704020202020204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975157" y="4243377"/>
            <a:ext cx="4337685" cy="130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7200" dirty="0">
                <a:solidFill>
                  <a:srgbClr val="FEE7C6"/>
                </a:solidFill>
                <a:latin typeface="Calibri" panose="020F0502020204030204"/>
                <a:ea typeface="思源黑体 2 Bold" panose="020B0800000000000000" charset="-122"/>
              </a:rPr>
              <a:t>References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FEE7C6"/>
              </a:solidFill>
              <a:effectLst/>
              <a:uLnTx/>
              <a:uFillTx/>
              <a:latin typeface="Calibri" panose="020F0502020204030204"/>
              <a:ea typeface="思源黑体 2 Bold" panose="020B0800000000000000" charset="-122"/>
              <a:cs typeface="+mn-c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5576872" y="4852974"/>
            <a:ext cx="245328" cy="481990"/>
            <a:chOff x="0" y="0"/>
            <a:chExt cx="327104" cy="6426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7152" cy="642620"/>
            </a:xfrm>
            <a:custGeom>
              <a:avLst/>
              <a:gdLst/>
              <a:ahLst/>
              <a:cxnLst/>
              <a:rect l="l" t="t" r="r" b="b"/>
              <a:pathLst>
                <a:path w="327152" h="642620">
                  <a:moveTo>
                    <a:pt x="0" y="642620"/>
                  </a:moveTo>
                  <a:lnTo>
                    <a:pt x="81788" y="0"/>
                  </a:lnTo>
                  <a:lnTo>
                    <a:pt x="327152" y="0"/>
                  </a:lnTo>
                  <a:lnTo>
                    <a:pt x="245364" y="642620"/>
                  </a:lnTo>
                  <a:close/>
                </a:path>
              </a:pathLst>
            </a:custGeom>
            <a:solidFill>
              <a:srgbClr val="FEE7C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341542" y="4852974"/>
            <a:ext cx="245328" cy="481990"/>
            <a:chOff x="0" y="0"/>
            <a:chExt cx="327104" cy="6426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7152" cy="642620"/>
            </a:xfrm>
            <a:custGeom>
              <a:avLst/>
              <a:gdLst/>
              <a:ahLst/>
              <a:cxnLst/>
              <a:rect l="l" t="t" r="r" b="b"/>
              <a:pathLst>
                <a:path w="327152" h="642620">
                  <a:moveTo>
                    <a:pt x="0" y="642620"/>
                  </a:moveTo>
                  <a:lnTo>
                    <a:pt x="81788" y="0"/>
                  </a:lnTo>
                  <a:lnTo>
                    <a:pt x="327152" y="0"/>
                  </a:lnTo>
                  <a:lnTo>
                    <a:pt x="245364" y="642620"/>
                  </a:lnTo>
                  <a:close/>
                </a:path>
              </a:pathLst>
            </a:custGeom>
            <a:solidFill>
              <a:srgbClr val="FEE7C6">
                <a:alpha val="44706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5699536" y="4952036"/>
            <a:ext cx="245328" cy="481990"/>
            <a:chOff x="0" y="0"/>
            <a:chExt cx="327104" cy="6426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7152" cy="642620"/>
            </a:xfrm>
            <a:custGeom>
              <a:avLst/>
              <a:gdLst/>
              <a:ahLst/>
              <a:cxnLst/>
              <a:rect l="l" t="t" r="r" b="b"/>
              <a:pathLst>
                <a:path w="327152" h="642620">
                  <a:moveTo>
                    <a:pt x="0" y="642620"/>
                  </a:moveTo>
                  <a:lnTo>
                    <a:pt x="81788" y="0"/>
                  </a:lnTo>
                  <a:lnTo>
                    <a:pt x="327152" y="0"/>
                  </a:lnTo>
                  <a:lnTo>
                    <a:pt x="245364" y="642620"/>
                  </a:lnTo>
                  <a:close/>
                </a:path>
              </a:pathLst>
            </a:custGeom>
            <a:solidFill>
              <a:srgbClr val="FEE7C6">
                <a:alpha val="44706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464206" y="4952036"/>
            <a:ext cx="245328" cy="481990"/>
            <a:chOff x="0" y="0"/>
            <a:chExt cx="327104" cy="6426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7152" cy="642620"/>
            </a:xfrm>
            <a:custGeom>
              <a:avLst/>
              <a:gdLst/>
              <a:ahLst/>
              <a:cxnLst/>
              <a:rect l="l" t="t" r="r" b="b"/>
              <a:pathLst>
                <a:path w="327152" h="642620">
                  <a:moveTo>
                    <a:pt x="0" y="642620"/>
                  </a:moveTo>
                  <a:lnTo>
                    <a:pt x="81788" y="0"/>
                  </a:lnTo>
                  <a:lnTo>
                    <a:pt x="327152" y="0"/>
                  </a:lnTo>
                  <a:lnTo>
                    <a:pt x="245364" y="642620"/>
                  </a:lnTo>
                  <a:close/>
                </a:path>
              </a:pathLst>
            </a:custGeom>
            <a:solidFill>
              <a:srgbClr val="FEE7C6"/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131133" y="569595"/>
            <a:ext cx="6107867" cy="768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altLang="zh-CN" sz="4800" dirty="0">
                <a:solidFill>
                  <a:srgbClr val="FEE7C6"/>
                </a:solidFill>
                <a:ea typeface="思源黑体 2 Bold" panose="020B0800000000000000" charset="-122"/>
              </a:rPr>
              <a:t>Network topology</a:t>
            </a:r>
            <a:endParaRPr lang="en-US" sz="4800" dirty="0">
              <a:solidFill>
                <a:srgbClr val="FEE7C6"/>
              </a:solidFill>
              <a:ea typeface="思源黑体 2 Bold" panose="020B0800000000000000" charset="-122"/>
            </a:endParaRPr>
          </a:p>
        </p:txBody>
      </p:sp>
      <p:sp>
        <p:nvSpPr>
          <p:cNvPr id="24" name="TextBox 15"/>
          <p:cNvSpPr txBox="1"/>
          <p:nvPr/>
        </p:nvSpPr>
        <p:spPr>
          <a:xfrm>
            <a:off x="1028700" y="1937891"/>
            <a:ext cx="15506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FEE7C6"/>
                </a:solidFill>
                <a:ea typeface="思源黑体 2" panose="020B0500000000000000" charset="-122"/>
              </a:rPr>
              <a:t>Experiment devices(for the example): 2 PCs, 2 Router1941s, 3 Copper Cross-Overs</a:t>
            </a:r>
            <a:endParaRPr lang="en-US" sz="3600" dirty="0">
              <a:solidFill>
                <a:srgbClr val="FEE7C6"/>
              </a:solidFill>
              <a:ea typeface="思源黑体 2" panose="020B0500000000000000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3050638"/>
            <a:ext cx="12542581" cy="652738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131133" y="569595"/>
            <a:ext cx="4337685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800" dirty="0">
                <a:solidFill>
                  <a:srgbClr val="FEE7C6"/>
                </a:solidFill>
                <a:ea typeface="思源黑体 2 Bold" panose="020B0800000000000000" charset="-122"/>
              </a:rPr>
              <a:t>References</a:t>
            </a:r>
            <a:endParaRPr lang="en-US" sz="4800" dirty="0">
              <a:solidFill>
                <a:srgbClr val="FEE7C6"/>
              </a:solidFill>
              <a:ea typeface="思源黑体 2 Bold" panose="020B0800000000000000" charset="-122"/>
            </a:endParaRPr>
          </a:p>
        </p:txBody>
      </p:sp>
      <p:sp>
        <p:nvSpPr>
          <p:cNvPr id="9" name="TextBox 15"/>
          <p:cNvSpPr txBox="1"/>
          <p:nvPr/>
        </p:nvSpPr>
        <p:spPr>
          <a:xfrm>
            <a:off x="1409700" y="2292846"/>
            <a:ext cx="13830300" cy="4900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rgbClr val="FEE7C6"/>
                </a:solidFill>
                <a:ea typeface="思源黑体 2" panose="020B0500000000000000" charset="-122"/>
              </a:rPr>
              <a:t>[1] </a:t>
            </a:r>
            <a:r>
              <a:rPr lang="en-US" altLang="zh-CN" sz="3600" dirty="0">
                <a:solidFill>
                  <a:srgbClr val="FEE7C6"/>
                </a:solidFill>
                <a:ea typeface="思源黑体 2" panose="020B0500000000000000" charset="-122"/>
                <a:hlinkClick r:id="rId1"/>
              </a:rPr>
              <a:t>https://blog.csdn.net/m0_72471315/article/details/131060888</a:t>
            </a:r>
            <a:endParaRPr lang="en-US" altLang="zh-CN" sz="3600" dirty="0">
              <a:solidFill>
                <a:srgbClr val="FEE7C6"/>
              </a:solidFill>
              <a:ea typeface="思源黑体 2" panose="020B05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rgbClr val="FEE7C6"/>
                </a:solidFill>
                <a:ea typeface="思源黑体 2" panose="020B0500000000000000" charset="-122"/>
              </a:rPr>
              <a:t>[2] </a:t>
            </a:r>
            <a:r>
              <a:rPr lang="en-US" altLang="zh-CN" sz="3600" dirty="0">
                <a:solidFill>
                  <a:srgbClr val="FEE7C6"/>
                </a:solidFill>
                <a:ea typeface="思源黑体 2" panose="020B0500000000000000" charset="-122"/>
                <a:hlinkClick r:id="rId2"/>
              </a:rPr>
              <a:t>https://www.cisco.com/c/en/us/support/docs/ip/open-shortest-path-first-ospf/7039-1.html</a:t>
            </a:r>
            <a:endParaRPr lang="en-US" altLang="zh-CN" sz="3600" dirty="0">
              <a:solidFill>
                <a:srgbClr val="FEE7C6"/>
              </a:solidFill>
              <a:ea typeface="思源黑体 2" panose="020B05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rgbClr val="FEE7C6"/>
                </a:solidFill>
                <a:ea typeface="思源黑体 2" panose="020B0500000000000000" charset="-122"/>
              </a:rPr>
              <a:t>[3] </a:t>
            </a:r>
            <a:r>
              <a:rPr lang="en-US" altLang="zh-CN" sz="3600" dirty="0">
                <a:solidFill>
                  <a:srgbClr val="FEE7C6"/>
                </a:solidFill>
                <a:ea typeface="思源黑体 2" panose="020B0500000000000000" charset="-122"/>
                <a:hlinkClick r:id="rId3"/>
              </a:rPr>
              <a:t>https://community.fs.com/article/rip-vs-ospf-what-is-the-difference.html</a:t>
            </a:r>
            <a:endParaRPr lang="en-US" altLang="zh-CN" sz="3600" dirty="0">
              <a:solidFill>
                <a:srgbClr val="FEE7C6"/>
              </a:solidFill>
              <a:ea typeface="思源黑体 2" panose="020B05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rgbClr val="FEE7C6"/>
                </a:solidFill>
                <a:ea typeface="思源黑体 2" panose="020B0500000000000000" charset="-122"/>
              </a:rPr>
              <a:t>[4] https://blog.csdn.net/qq_42437085/article/details/106733432    </a:t>
            </a:r>
            <a:endParaRPr lang="en-US" sz="3600" dirty="0">
              <a:solidFill>
                <a:srgbClr val="FEE7C6"/>
              </a:solidFill>
              <a:ea typeface="思源黑体 2" panose="020B0500000000000000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19999"/>
            </a:blip>
            <a:srcRect t="9677" b="9677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337318" y="7099975"/>
            <a:ext cx="3086100" cy="731726"/>
            <a:chOff x="0" y="0"/>
            <a:chExt cx="812800" cy="1927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92718"/>
            </a:xfrm>
            <a:custGeom>
              <a:avLst/>
              <a:gdLst/>
              <a:ahLst/>
              <a:cxnLst/>
              <a:rect l="l" t="t" r="r" b="b"/>
              <a:pathLst>
                <a:path w="812800" h="192718">
                  <a:moveTo>
                    <a:pt x="96359" y="0"/>
                  </a:moveTo>
                  <a:lnTo>
                    <a:pt x="716441" y="0"/>
                  </a:lnTo>
                  <a:cubicBezTo>
                    <a:pt x="741997" y="0"/>
                    <a:pt x="766506" y="10152"/>
                    <a:pt x="784577" y="28223"/>
                  </a:cubicBezTo>
                  <a:cubicBezTo>
                    <a:pt x="802648" y="46294"/>
                    <a:pt x="812800" y="70803"/>
                    <a:pt x="812800" y="96359"/>
                  </a:cubicBezTo>
                  <a:lnTo>
                    <a:pt x="812800" y="96359"/>
                  </a:lnTo>
                  <a:cubicBezTo>
                    <a:pt x="812800" y="121915"/>
                    <a:pt x="802648" y="146424"/>
                    <a:pt x="784577" y="164495"/>
                  </a:cubicBezTo>
                  <a:cubicBezTo>
                    <a:pt x="766506" y="182566"/>
                    <a:pt x="741997" y="192718"/>
                    <a:pt x="716441" y="192718"/>
                  </a:cubicBezTo>
                  <a:lnTo>
                    <a:pt x="96359" y="192718"/>
                  </a:lnTo>
                  <a:cubicBezTo>
                    <a:pt x="70803" y="192718"/>
                    <a:pt x="46294" y="182566"/>
                    <a:pt x="28223" y="164495"/>
                  </a:cubicBezTo>
                  <a:cubicBezTo>
                    <a:pt x="10152" y="146424"/>
                    <a:pt x="0" y="121915"/>
                    <a:pt x="0" y="96359"/>
                  </a:cubicBezTo>
                  <a:lnTo>
                    <a:pt x="0" y="96359"/>
                  </a:lnTo>
                  <a:cubicBezTo>
                    <a:pt x="0" y="70803"/>
                    <a:pt x="10152" y="46294"/>
                    <a:pt x="28223" y="28223"/>
                  </a:cubicBezTo>
                  <a:cubicBezTo>
                    <a:pt x="46294" y="10152"/>
                    <a:pt x="70803" y="0"/>
                    <a:pt x="963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8E8CC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221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57774" y="7099975"/>
            <a:ext cx="3499716" cy="731726"/>
            <a:chOff x="0" y="0"/>
            <a:chExt cx="921736" cy="1927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1736" cy="192718"/>
            </a:xfrm>
            <a:custGeom>
              <a:avLst/>
              <a:gdLst/>
              <a:ahLst/>
              <a:cxnLst/>
              <a:rect l="l" t="t" r="r" b="b"/>
              <a:pathLst>
                <a:path w="921736" h="192718">
                  <a:moveTo>
                    <a:pt x="96359" y="0"/>
                  </a:moveTo>
                  <a:lnTo>
                    <a:pt x="825377" y="0"/>
                  </a:lnTo>
                  <a:cubicBezTo>
                    <a:pt x="850933" y="0"/>
                    <a:pt x="875442" y="10152"/>
                    <a:pt x="893513" y="28223"/>
                  </a:cubicBezTo>
                  <a:cubicBezTo>
                    <a:pt x="911584" y="46294"/>
                    <a:pt x="921736" y="70803"/>
                    <a:pt x="921736" y="96359"/>
                  </a:cubicBezTo>
                  <a:lnTo>
                    <a:pt x="921736" y="96359"/>
                  </a:lnTo>
                  <a:cubicBezTo>
                    <a:pt x="921736" y="121915"/>
                    <a:pt x="911584" y="146424"/>
                    <a:pt x="893513" y="164495"/>
                  </a:cubicBezTo>
                  <a:cubicBezTo>
                    <a:pt x="875442" y="182566"/>
                    <a:pt x="850933" y="192718"/>
                    <a:pt x="825377" y="192718"/>
                  </a:cubicBezTo>
                  <a:lnTo>
                    <a:pt x="96359" y="192718"/>
                  </a:lnTo>
                  <a:cubicBezTo>
                    <a:pt x="70803" y="192718"/>
                    <a:pt x="46294" y="182566"/>
                    <a:pt x="28223" y="164495"/>
                  </a:cubicBezTo>
                  <a:cubicBezTo>
                    <a:pt x="10152" y="146424"/>
                    <a:pt x="0" y="121915"/>
                    <a:pt x="0" y="96359"/>
                  </a:cubicBezTo>
                  <a:lnTo>
                    <a:pt x="0" y="96359"/>
                  </a:lnTo>
                  <a:cubicBezTo>
                    <a:pt x="0" y="70803"/>
                    <a:pt x="10152" y="46294"/>
                    <a:pt x="28223" y="28223"/>
                  </a:cubicBezTo>
                  <a:cubicBezTo>
                    <a:pt x="46294" y="10152"/>
                    <a:pt x="70803" y="0"/>
                    <a:pt x="963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8E8CC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921736" cy="221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890645" y="9182100"/>
            <a:ext cx="8741641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2400">
                <a:solidFill>
                  <a:srgbClr val="2C2B3C"/>
                </a:solidFill>
                <a:ea typeface="思源黑体 2" panose="020B0500000000000000" charset="-122"/>
              </a:rPr>
              <a:t>演示文稿是一种实用的工具，可以是演示，演讲，报告等</a:t>
            </a:r>
            <a:endParaRPr lang="en-US" sz="2400">
              <a:solidFill>
                <a:srgbClr val="2C2B3C"/>
              </a:solidFill>
              <a:ea typeface="思源黑体 2" panose="020B05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616736" y="7190565"/>
            <a:ext cx="4527264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>
                <a:solidFill>
                  <a:srgbClr val="F8E8CC"/>
                </a:solidFill>
                <a:latin typeface="思源黑体 2" panose="020B0500000000000000" charset="-122"/>
              </a:rPr>
              <a:t>Group 14</a:t>
            </a:r>
            <a:endParaRPr lang="en-US" sz="2800">
              <a:solidFill>
                <a:srgbClr val="F8E8CC"/>
              </a:solidFill>
              <a:latin typeface="思源黑体 2" panose="020B05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44000" y="7190565"/>
            <a:ext cx="4527264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>
                <a:solidFill>
                  <a:srgbClr val="F8E8CC"/>
                </a:solidFill>
                <a:latin typeface="思源黑体 2" panose="020B0500000000000000" charset="-122"/>
              </a:rPr>
              <a:t>2023.11</a:t>
            </a:r>
            <a:endParaRPr lang="en-US" sz="2800">
              <a:solidFill>
                <a:srgbClr val="F8E8CC"/>
              </a:solidFill>
              <a:latin typeface="思源黑体 2" panose="020B05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876532" y="3921265"/>
            <a:ext cx="12534935" cy="179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50"/>
              </a:lnSpc>
            </a:pPr>
            <a:r>
              <a:rPr lang="en-US" sz="9900">
                <a:solidFill>
                  <a:srgbClr val="F8E8CC"/>
                </a:solidFill>
                <a:latin typeface="思源黑体 2 Bold" panose="020B0800000000000000" charset="-122"/>
              </a:rPr>
              <a:t>Thanks</a:t>
            </a:r>
            <a:endParaRPr lang="en-US" sz="9900">
              <a:solidFill>
                <a:srgbClr val="F8E8CC"/>
              </a:solidFill>
              <a:latin typeface="思源黑体 2 Bold" panose="020B08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876532" y="5620525"/>
            <a:ext cx="1253493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 spc="387">
                <a:solidFill>
                  <a:srgbClr val="F8E8CC"/>
                </a:solidFill>
                <a:latin typeface="Arial Unicode" panose="020B0604020202020204" charset="-122"/>
              </a:rPr>
              <a:t>THANK YOU FOR WATCHING</a:t>
            </a:r>
            <a:endParaRPr lang="en-US" sz="3200" spc="387">
              <a:solidFill>
                <a:srgbClr val="F8E8CC"/>
              </a:solidFill>
              <a:latin typeface="Arial Unicode" panose="020B0604020202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131133" y="569595"/>
            <a:ext cx="4337685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800" dirty="0">
                <a:solidFill>
                  <a:srgbClr val="FEE7C6"/>
                </a:solidFill>
                <a:ea typeface="思源黑体 2 Bold" panose="020B0800000000000000" charset="-122"/>
              </a:rPr>
              <a:t>PC Setup</a:t>
            </a:r>
            <a:endParaRPr lang="en-US" sz="4800" dirty="0">
              <a:solidFill>
                <a:srgbClr val="FEE7C6"/>
              </a:solidFill>
              <a:ea typeface="思源黑体 2 Bold" panose="020B0800000000000000" charset="-122"/>
            </a:endParaRPr>
          </a:p>
        </p:txBody>
      </p: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1382472" y="3011805"/>
            <a:ext cx="15523056" cy="6705600"/>
            <a:chOff x="1447800" y="3390900"/>
            <a:chExt cx="11827510" cy="5109210"/>
          </a:xfrm>
        </p:grpSpPr>
        <p:pic>
          <p:nvPicPr>
            <p:cNvPr id="8" name="图片 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1447800" y="3390900"/>
              <a:ext cx="5274310" cy="5109210"/>
            </a:xfrm>
            <a:prstGeom prst="rect">
              <a:avLst/>
            </a:prstGeom>
          </p:spPr>
        </p:pic>
        <p:pic>
          <p:nvPicPr>
            <p:cNvPr id="9" name="图片 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8001000" y="3390900"/>
              <a:ext cx="5274310" cy="5109210"/>
            </a:xfrm>
            <a:prstGeom prst="rect">
              <a:avLst/>
            </a:prstGeom>
          </p:spPr>
        </p:pic>
      </p:grpSp>
      <p:sp>
        <p:nvSpPr>
          <p:cNvPr id="11" name="TextBox 15"/>
          <p:cNvSpPr txBox="1"/>
          <p:nvPr/>
        </p:nvSpPr>
        <p:spPr>
          <a:xfrm>
            <a:off x="1028700" y="1937891"/>
            <a:ext cx="15506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FEE7C6"/>
                </a:solidFill>
                <a:ea typeface="思源黑体 2" panose="020B0500000000000000" charset="-122"/>
              </a:rPr>
              <a:t>IP address, subnet mask, default gateway</a:t>
            </a:r>
            <a:endParaRPr lang="en-US" sz="3600" dirty="0">
              <a:solidFill>
                <a:srgbClr val="FEE7C6"/>
              </a:solidFill>
              <a:ea typeface="思源黑体 2" panose="020B05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131133" y="569595"/>
            <a:ext cx="6565067" cy="768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altLang="zh-CN" sz="4800" dirty="0">
                <a:solidFill>
                  <a:srgbClr val="FEE7C6"/>
                </a:solidFill>
                <a:ea typeface="思源黑体 2 Bold" panose="020B0800000000000000" charset="-122"/>
              </a:rPr>
              <a:t>Router Basic Setup</a:t>
            </a:r>
            <a:endParaRPr lang="en-US" sz="4800" dirty="0">
              <a:solidFill>
                <a:srgbClr val="FEE7C6"/>
              </a:solidFill>
              <a:ea typeface="思源黑体 2 Bold" panose="020B0800000000000000" charset="-122"/>
            </a:endParaRPr>
          </a:p>
        </p:txBody>
      </p: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1432476" y="3009900"/>
            <a:ext cx="15423047" cy="6705600"/>
            <a:chOff x="3200400" y="3009900"/>
            <a:chExt cx="11751310" cy="5109210"/>
          </a:xfrm>
        </p:grpSpPr>
        <p:pic>
          <p:nvPicPr>
            <p:cNvPr id="8" name="图片 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3200400" y="3009900"/>
              <a:ext cx="5274310" cy="5109210"/>
            </a:xfrm>
            <a:prstGeom prst="rect">
              <a:avLst/>
            </a:prstGeom>
          </p:spPr>
        </p:pic>
        <p:pic>
          <p:nvPicPr>
            <p:cNvPr id="9" name="图片 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9677400" y="3009900"/>
              <a:ext cx="5274310" cy="5109210"/>
            </a:xfrm>
            <a:prstGeom prst="rect">
              <a:avLst/>
            </a:prstGeom>
          </p:spPr>
        </p:pic>
      </p:grpSp>
      <p:sp>
        <p:nvSpPr>
          <p:cNvPr id="11" name="TextBox 15"/>
          <p:cNvSpPr txBox="1"/>
          <p:nvPr/>
        </p:nvSpPr>
        <p:spPr>
          <a:xfrm>
            <a:off x="1409700" y="1937891"/>
            <a:ext cx="5676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FEE7C6"/>
                </a:solidFill>
                <a:ea typeface="思源黑体 2" panose="020B0500000000000000" charset="-122"/>
              </a:rPr>
              <a:t>Test PC2,</a:t>
            </a:r>
            <a:r>
              <a:rPr lang="zh-CN" altLang="en-US" sz="3600" dirty="0">
                <a:solidFill>
                  <a:srgbClr val="FEE7C6"/>
                </a:solidFill>
                <a:ea typeface="思源黑体 2" panose="020B0500000000000000" charset="-122"/>
              </a:rPr>
              <a:t> </a:t>
            </a:r>
            <a:r>
              <a:rPr lang="en-US" altLang="zh-CN" sz="3600" dirty="0">
                <a:solidFill>
                  <a:srgbClr val="FEE7C6"/>
                </a:solidFill>
                <a:ea typeface="思源黑体 2" panose="020B0500000000000000" charset="-122"/>
              </a:rPr>
              <a:t>R2 for connectivity</a:t>
            </a:r>
            <a:endParaRPr lang="en-US" sz="3600" dirty="0">
              <a:solidFill>
                <a:srgbClr val="FEE7C6"/>
              </a:solidFill>
              <a:ea typeface="思源黑体 2" panose="020B0500000000000000" charset="-122"/>
            </a:endParaRPr>
          </a:p>
        </p:txBody>
      </p:sp>
      <p:sp>
        <p:nvSpPr>
          <p:cNvPr id="12" name="TextBox 15"/>
          <p:cNvSpPr txBox="1"/>
          <p:nvPr/>
        </p:nvSpPr>
        <p:spPr>
          <a:xfrm>
            <a:off x="9939722" y="1638300"/>
            <a:ext cx="7052878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FEE7C6"/>
                </a:solidFill>
                <a:ea typeface="思源黑体 2" panose="020B0500000000000000" charset="-122"/>
              </a:rPr>
              <a:t>Set up R2 interface(R1</a:t>
            </a:r>
            <a:r>
              <a:rPr lang="zh-CN" altLang="en-US" sz="3600" dirty="0">
                <a:solidFill>
                  <a:srgbClr val="FEE7C6"/>
                </a:solidFill>
                <a:ea typeface="思源黑体 2" panose="020B0500000000000000" charset="-122"/>
              </a:rPr>
              <a:t> </a:t>
            </a:r>
            <a:r>
              <a:rPr lang="en-US" altLang="zh-CN" sz="3600" dirty="0">
                <a:solidFill>
                  <a:srgbClr val="FEE7C6"/>
                </a:solidFill>
                <a:ea typeface="思源黑体 2" panose="020B0500000000000000" charset="-122"/>
              </a:rPr>
              <a:t>is</a:t>
            </a:r>
            <a:r>
              <a:rPr lang="zh-CN" altLang="en-US" sz="3600" dirty="0">
                <a:solidFill>
                  <a:srgbClr val="FEE7C6"/>
                </a:solidFill>
                <a:ea typeface="思源黑体 2" panose="020B0500000000000000" charset="-122"/>
              </a:rPr>
              <a:t> </a:t>
            </a:r>
            <a:r>
              <a:rPr lang="en-US" altLang="zh-CN" sz="3600" dirty="0">
                <a:solidFill>
                  <a:srgbClr val="FEE7C6"/>
                </a:solidFill>
                <a:ea typeface="思源黑体 2" panose="020B0500000000000000" charset="-122"/>
              </a:rPr>
              <a:t>similar</a:t>
            </a:r>
            <a:r>
              <a:rPr lang="zh-CN" altLang="en-US" sz="3600" dirty="0">
                <a:solidFill>
                  <a:srgbClr val="FEE7C6"/>
                </a:solidFill>
                <a:ea typeface="思源黑体 2" panose="020B0500000000000000" charset="-122"/>
              </a:rPr>
              <a:t> </a:t>
            </a:r>
            <a:r>
              <a:rPr lang="en-US" altLang="zh-CN" sz="3600" dirty="0">
                <a:solidFill>
                  <a:srgbClr val="FEE7C6"/>
                </a:solidFill>
                <a:ea typeface="思源黑体 2" panose="020B0500000000000000" charset="-122"/>
              </a:rPr>
              <a:t>to</a:t>
            </a:r>
            <a:r>
              <a:rPr lang="zh-CN" altLang="en-US" sz="3600" dirty="0">
                <a:solidFill>
                  <a:srgbClr val="FEE7C6"/>
                </a:solidFill>
                <a:ea typeface="思源黑体 2" panose="020B0500000000000000" charset="-122"/>
              </a:rPr>
              <a:t> </a:t>
            </a:r>
            <a:r>
              <a:rPr lang="en-US" altLang="zh-CN" sz="3600" dirty="0">
                <a:solidFill>
                  <a:srgbClr val="FEE7C6"/>
                </a:solidFill>
                <a:ea typeface="思源黑体 2" panose="020B0500000000000000" charset="-122"/>
              </a:rPr>
              <a:t>R2)</a:t>
            </a:r>
            <a:endParaRPr lang="en-US" altLang="zh-CN" sz="3600" dirty="0">
              <a:solidFill>
                <a:srgbClr val="FEE7C6"/>
              </a:solidFill>
              <a:ea typeface="思源黑体 2" panose="020B0500000000000000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600" dirty="0">
                <a:solidFill>
                  <a:srgbClr val="FEE7C6"/>
                </a:solidFill>
                <a:ea typeface="思源黑体 2" panose="020B0500000000000000" charset="-122"/>
              </a:rPr>
              <a:t>Firstly, input “</a:t>
            </a:r>
            <a:r>
              <a:rPr lang="en-US" altLang="zh-CN" sz="3600" dirty="0" err="1">
                <a:solidFill>
                  <a:srgbClr val="FEE7C6"/>
                </a:solidFill>
                <a:ea typeface="思源黑体 2" panose="020B0500000000000000" charset="-122"/>
              </a:rPr>
              <a:t>en</a:t>
            </a:r>
            <a:r>
              <a:rPr lang="en-US" altLang="zh-CN" sz="3600" dirty="0">
                <a:solidFill>
                  <a:srgbClr val="FEE7C6"/>
                </a:solidFill>
                <a:ea typeface="思源黑体 2" panose="020B0500000000000000" charset="-122"/>
              </a:rPr>
              <a:t>”</a:t>
            </a:r>
            <a:endParaRPr lang="en-US" sz="3600" dirty="0">
              <a:solidFill>
                <a:srgbClr val="FEE7C6"/>
              </a:solidFill>
              <a:ea typeface="思源黑体 2" panose="020B05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131133" y="569595"/>
            <a:ext cx="6565067" cy="768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altLang="zh-CN" sz="4800" dirty="0">
                <a:solidFill>
                  <a:srgbClr val="FEE7C6"/>
                </a:solidFill>
                <a:ea typeface="思源黑体 2 Bold" panose="020B0800000000000000" charset="-122"/>
              </a:rPr>
              <a:t>Router Basic Setup</a:t>
            </a:r>
            <a:endParaRPr lang="en-US" sz="4800" dirty="0">
              <a:solidFill>
                <a:srgbClr val="FEE7C6"/>
              </a:solidFill>
              <a:ea typeface="思源黑体 2 Bold" panose="020B0800000000000000" charset="-122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1409700" y="1937891"/>
            <a:ext cx="5676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FEE7C6"/>
                </a:solidFill>
                <a:ea typeface="思源黑体 2" panose="020B0500000000000000" charset="-122"/>
              </a:rPr>
              <a:t>After setting up R1 and R2</a:t>
            </a:r>
            <a:endParaRPr lang="en-US" sz="3600" dirty="0">
              <a:solidFill>
                <a:srgbClr val="FEE7C6"/>
              </a:solidFill>
              <a:ea typeface="思源黑体 2" panose="020B0500000000000000" charset="-122"/>
            </a:endParaRPr>
          </a:p>
        </p:txBody>
      </p:sp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1195346" y="2857500"/>
            <a:ext cx="15897308" cy="6750738"/>
            <a:chOff x="1409700" y="3467100"/>
            <a:chExt cx="12031676" cy="5109210"/>
          </a:xfrm>
        </p:grpSpPr>
        <p:pic>
          <p:nvPicPr>
            <p:cNvPr id="12" name="图片 11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1409700" y="3467100"/>
              <a:ext cx="5274310" cy="5109210"/>
            </a:xfrm>
            <a:prstGeom prst="rect">
              <a:avLst/>
            </a:prstGeom>
          </p:spPr>
        </p:pic>
        <p:pic>
          <p:nvPicPr>
            <p:cNvPr id="14" name="图片 1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8167066" y="3467100"/>
              <a:ext cx="5274310" cy="5109210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9563100" y="1943100"/>
            <a:ext cx="8953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FEE7C6"/>
                </a:solidFill>
                <a:ea typeface="思源黑体 2" panose="020B0500000000000000" charset="-122"/>
              </a:rPr>
              <a:t>PC1 and R1 is still unreachable for PC2 and R2</a:t>
            </a:r>
            <a:endParaRPr lang="en-US" sz="3600" dirty="0">
              <a:solidFill>
                <a:srgbClr val="FEE7C6"/>
              </a:solidFill>
              <a:ea typeface="思源黑体 2" panose="020B05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131133" y="569595"/>
            <a:ext cx="6565067" cy="768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altLang="zh-CN" sz="4800" dirty="0">
                <a:solidFill>
                  <a:srgbClr val="FEE7C6"/>
                </a:solidFill>
                <a:ea typeface="思源黑体 2 Bold" panose="020B0800000000000000" charset="-122"/>
              </a:rPr>
              <a:t>Router Basic Setup</a:t>
            </a:r>
            <a:endParaRPr lang="en-US" sz="4800" dirty="0">
              <a:solidFill>
                <a:srgbClr val="FEE7C6"/>
              </a:solidFill>
              <a:ea typeface="思源黑体 2 Bold" panose="020B0800000000000000" charset="-122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1409700" y="1937891"/>
            <a:ext cx="69723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FEE7C6"/>
                </a:solidFill>
                <a:ea typeface="思源黑体 2" panose="020B0500000000000000" charset="-122"/>
              </a:rPr>
              <a:t>Set up router interface and open </a:t>
            </a:r>
            <a:endParaRPr lang="en-US" sz="3600" dirty="0">
              <a:solidFill>
                <a:srgbClr val="FEE7C6"/>
              </a:solidFill>
              <a:ea typeface="思源黑体 2" panose="020B05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80516" y="2933700"/>
            <a:ext cx="12411684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FEE7C6"/>
                </a:solidFill>
                <a:ea typeface="思源黑体 2" panose="020B0500000000000000" charset="-122"/>
              </a:rPr>
              <a:t>R1</a:t>
            </a:r>
            <a:endParaRPr lang="en-US" sz="3600" dirty="0">
              <a:solidFill>
                <a:srgbClr val="FEE7C6"/>
              </a:solidFill>
              <a:ea typeface="思源黑体 2" panose="020B0500000000000000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600" b="0" i="0" dirty="0">
                <a:solidFill>
                  <a:srgbClr val="ABB2BF"/>
                </a:solidFill>
                <a:effectLst/>
                <a:latin typeface="Source Code Pro" panose="020B0509030403020204" pitchFamily="49" charset="0"/>
              </a:rPr>
              <a:t>interface </a:t>
            </a:r>
            <a:r>
              <a:rPr lang="en-US" altLang="zh-CN" sz="3600" b="0" i="0" dirty="0" err="1">
                <a:solidFill>
                  <a:srgbClr val="ABB2BF"/>
                </a:solidFill>
                <a:effectLst/>
                <a:latin typeface="Source Code Pro" panose="020B0509030403020204" pitchFamily="49" charset="0"/>
              </a:rPr>
              <a:t>gigabitEthernet</a:t>
            </a:r>
            <a:r>
              <a:rPr lang="en-US" altLang="zh-CN" sz="3600" b="0" i="0" dirty="0">
                <a:solidFill>
                  <a:srgbClr val="ABB2BF"/>
                </a:solidFill>
                <a:effectLst/>
                <a:latin typeface="Source Code Pro" panose="020B0509030403020204" pitchFamily="49" charset="0"/>
              </a:rPr>
              <a:t> 0/1 </a:t>
            </a:r>
            <a:r>
              <a:rPr lang="en-US" altLang="zh-CN" sz="3600" b="0" i="0" dirty="0" err="1">
                <a:solidFill>
                  <a:srgbClr val="ABB2BF"/>
                </a:solidFill>
                <a:effectLst/>
                <a:latin typeface="Source Code Pro" panose="020B0509030403020204" pitchFamily="49" charset="0"/>
              </a:rPr>
              <a:t>ip</a:t>
            </a:r>
            <a:r>
              <a:rPr lang="en-US" altLang="zh-CN" sz="3600" b="0" i="0" dirty="0">
                <a:solidFill>
                  <a:srgbClr val="ABB2BF"/>
                </a:solidFill>
                <a:effectLst/>
                <a:latin typeface="Source Code Pro" panose="020B0509030403020204" pitchFamily="49" charset="0"/>
              </a:rPr>
              <a:t> address 192.168.3.1 255.255.255.0 </a:t>
            </a:r>
            <a:endParaRPr lang="en-US" altLang="zh-CN" sz="3600" b="0" i="0" dirty="0">
              <a:solidFill>
                <a:srgbClr val="ABB2BF"/>
              </a:solidFill>
              <a:effectLst/>
              <a:latin typeface="Source Code Pro" panose="020B0509030403020204" pitchFamily="49" charset="0"/>
            </a:endParaRPr>
          </a:p>
          <a:p>
            <a:pPr>
              <a:lnSpc>
                <a:spcPts val="4200"/>
              </a:lnSpc>
            </a:pPr>
            <a:r>
              <a:rPr lang="en-US" altLang="zh-CN" sz="3600" b="0" i="0" dirty="0">
                <a:solidFill>
                  <a:srgbClr val="ABB2BF"/>
                </a:solidFill>
                <a:effectLst/>
                <a:latin typeface="Source Code Pro" panose="020B0509030403020204" pitchFamily="49" charset="0"/>
              </a:rPr>
              <a:t>no shutdown </a:t>
            </a:r>
            <a:endParaRPr lang="en-US" altLang="zh-CN" sz="3600" b="0" i="0" dirty="0">
              <a:solidFill>
                <a:srgbClr val="ABB2BF"/>
              </a:solidFill>
              <a:effectLst/>
              <a:latin typeface="Source Code Pro" panose="020B0509030403020204" pitchFamily="49" charset="0"/>
            </a:endParaRPr>
          </a:p>
          <a:p>
            <a:pPr>
              <a:lnSpc>
                <a:spcPts val="4200"/>
              </a:lnSpc>
            </a:pPr>
            <a:r>
              <a:rPr lang="en-US" altLang="zh-CN" sz="3600" b="0" i="0" dirty="0">
                <a:solidFill>
                  <a:srgbClr val="ABB2BF"/>
                </a:solidFill>
                <a:effectLst/>
                <a:latin typeface="Source Code Pro" panose="020B0509030403020204" pitchFamily="49" charset="0"/>
              </a:rPr>
              <a:t>exit</a:t>
            </a:r>
            <a:endParaRPr lang="en-US" sz="3600" dirty="0">
              <a:solidFill>
                <a:srgbClr val="FEE7C6"/>
              </a:solidFill>
              <a:ea typeface="思源黑体 2" panose="020B0500000000000000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56716" y="6184255"/>
            <a:ext cx="12411684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FEE7C6"/>
                </a:solidFill>
                <a:ea typeface="思源黑体 2" panose="020B0500000000000000" charset="-122"/>
              </a:rPr>
              <a:t>R2</a:t>
            </a:r>
            <a:endParaRPr lang="en-US" sz="3600" dirty="0">
              <a:solidFill>
                <a:srgbClr val="FEE7C6"/>
              </a:solidFill>
              <a:ea typeface="思源黑体 2" panose="020B0500000000000000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600" b="0" i="0" dirty="0">
                <a:solidFill>
                  <a:srgbClr val="ABB2BF"/>
                </a:solidFill>
                <a:effectLst/>
                <a:latin typeface="Source Code Pro" panose="020B0509030403020204" pitchFamily="49" charset="0"/>
              </a:rPr>
              <a:t>interface </a:t>
            </a:r>
            <a:r>
              <a:rPr lang="en-US" altLang="zh-CN" sz="3600" b="0" i="0" dirty="0" err="1">
                <a:solidFill>
                  <a:srgbClr val="ABB2BF"/>
                </a:solidFill>
                <a:effectLst/>
                <a:latin typeface="Source Code Pro" panose="020B0509030403020204" pitchFamily="49" charset="0"/>
              </a:rPr>
              <a:t>gigabitEthernet</a:t>
            </a:r>
            <a:r>
              <a:rPr lang="en-US" altLang="zh-CN" sz="3600" b="0" i="0" dirty="0">
                <a:solidFill>
                  <a:srgbClr val="ABB2BF"/>
                </a:solidFill>
                <a:effectLst/>
                <a:latin typeface="Source Code Pro" panose="020B0509030403020204" pitchFamily="49" charset="0"/>
              </a:rPr>
              <a:t> 0/1 </a:t>
            </a:r>
            <a:r>
              <a:rPr lang="en-US" altLang="zh-CN" sz="3600" b="0" i="0" dirty="0" err="1">
                <a:solidFill>
                  <a:srgbClr val="ABB2BF"/>
                </a:solidFill>
                <a:effectLst/>
                <a:latin typeface="Source Code Pro" panose="020B0509030403020204" pitchFamily="49" charset="0"/>
              </a:rPr>
              <a:t>ip</a:t>
            </a:r>
            <a:r>
              <a:rPr lang="en-US" altLang="zh-CN" sz="3600" b="0" i="0" dirty="0">
                <a:solidFill>
                  <a:srgbClr val="ABB2BF"/>
                </a:solidFill>
                <a:effectLst/>
                <a:latin typeface="Source Code Pro" panose="020B0509030403020204" pitchFamily="49" charset="0"/>
              </a:rPr>
              <a:t> address 192.168.3.2 255.255.255.0 </a:t>
            </a:r>
            <a:endParaRPr lang="en-US" altLang="zh-CN" sz="3600" b="0" i="0" dirty="0">
              <a:solidFill>
                <a:srgbClr val="ABB2BF"/>
              </a:solidFill>
              <a:effectLst/>
              <a:latin typeface="Source Code Pro" panose="020B0509030403020204" pitchFamily="49" charset="0"/>
            </a:endParaRPr>
          </a:p>
          <a:p>
            <a:pPr>
              <a:lnSpc>
                <a:spcPts val="4200"/>
              </a:lnSpc>
            </a:pPr>
            <a:r>
              <a:rPr lang="en-US" altLang="zh-CN" sz="3600" b="0" i="0" dirty="0">
                <a:solidFill>
                  <a:srgbClr val="ABB2BF"/>
                </a:solidFill>
                <a:effectLst/>
                <a:latin typeface="Source Code Pro" panose="020B0509030403020204" pitchFamily="49" charset="0"/>
              </a:rPr>
              <a:t>no shutdown </a:t>
            </a:r>
            <a:endParaRPr lang="en-US" altLang="zh-CN" sz="3600" b="0" i="0" dirty="0">
              <a:solidFill>
                <a:srgbClr val="ABB2BF"/>
              </a:solidFill>
              <a:effectLst/>
              <a:latin typeface="Source Code Pro" panose="020B0509030403020204" pitchFamily="49" charset="0"/>
            </a:endParaRPr>
          </a:p>
          <a:p>
            <a:pPr>
              <a:lnSpc>
                <a:spcPts val="4200"/>
              </a:lnSpc>
            </a:pPr>
            <a:r>
              <a:rPr lang="en-US" altLang="zh-CN" sz="3600" b="0" i="0" dirty="0">
                <a:solidFill>
                  <a:srgbClr val="ABB2BF"/>
                </a:solidFill>
                <a:effectLst/>
                <a:latin typeface="Source Code Pro" panose="020B0509030403020204" pitchFamily="49" charset="0"/>
              </a:rPr>
              <a:t>exit</a:t>
            </a:r>
            <a:endParaRPr lang="en-US" sz="3600" dirty="0">
              <a:solidFill>
                <a:srgbClr val="FEE7C6"/>
              </a:solidFill>
              <a:ea typeface="思源黑体 2" panose="020B05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254" y="723417"/>
            <a:ext cx="369853" cy="610566"/>
            <a:chOff x="0" y="0"/>
            <a:chExt cx="493138" cy="81408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1278" cy="631208"/>
              <a:chOff x="0" y="0"/>
              <a:chExt cx="327104" cy="642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49419" y="138792"/>
              <a:ext cx="343719" cy="675297"/>
              <a:chOff x="0" y="0"/>
              <a:chExt cx="327104" cy="642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7152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327152" h="642620">
                    <a:moveTo>
                      <a:pt x="0" y="642620"/>
                    </a:moveTo>
                    <a:lnTo>
                      <a:pt x="81788" y="0"/>
                    </a:lnTo>
                    <a:lnTo>
                      <a:pt x="327152" y="0"/>
                    </a:lnTo>
                    <a:lnTo>
                      <a:pt x="245364" y="642620"/>
                    </a:lnTo>
                    <a:close/>
                  </a:path>
                </a:pathLst>
              </a:custGeom>
              <a:solidFill>
                <a:srgbClr val="FEE7C6">
                  <a:alpha val="44706"/>
                </a:srgbClr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131133" y="569595"/>
            <a:ext cx="6565067" cy="768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altLang="zh-CN" sz="4800" dirty="0">
                <a:solidFill>
                  <a:srgbClr val="FEE7C6"/>
                </a:solidFill>
                <a:ea typeface="思源黑体 2 Bold" panose="020B0800000000000000" charset="-122"/>
              </a:rPr>
              <a:t>Router Basic Setup</a:t>
            </a:r>
            <a:endParaRPr lang="en-US" sz="4800" dirty="0">
              <a:solidFill>
                <a:srgbClr val="FEE7C6"/>
              </a:solidFill>
              <a:ea typeface="思源黑体 2 Bold" panose="020B0800000000000000" charset="-122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1409700" y="1937891"/>
            <a:ext cx="5676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FEE7C6"/>
                </a:solidFill>
                <a:ea typeface="思源黑体 2" panose="020B0500000000000000" charset="-122"/>
              </a:rPr>
              <a:t>Set up RIP </a:t>
            </a:r>
            <a:endParaRPr lang="en-US" sz="3600" dirty="0">
              <a:solidFill>
                <a:srgbClr val="FEE7C6"/>
              </a:solidFill>
              <a:ea typeface="思源黑体 2" panose="020B05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80516" y="2933700"/>
            <a:ext cx="12411684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FEE7C6"/>
                </a:solidFill>
                <a:ea typeface="思源黑体 2" panose="020B0500000000000000" charset="-122"/>
              </a:rPr>
              <a:t>R1</a:t>
            </a:r>
            <a:endParaRPr lang="en-US" sz="3600" dirty="0">
              <a:solidFill>
                <a:srgbClr val="FEE7C6"/>
              </a:solidFill>
              <a:ea typeface="思源黑体 2" panose="020B0500000000000000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600" b="0" i="0" dirty="0">
                <a:solidFill>
                  <a:srgbClr val="ABB2BF"/>
                </a:solidFill>
                <a:effectLst/>
                <a:latin typeface="Source Code Pro" panose="020B0509030403020204" pitchFamily="49" charset="0"/>
              </a:rPr>
              <a:t>router rip </a:t>
            </a:r>
            <a:endParaRPr lang="en-US" altLang="zh-CN" sz="3600" b="0" i="0" dirty="0">
              <a:solidFill>
                <a:srgbClr val="ABB2BF"/>
              </a:solidFill>
              <a:effectLst/>
              <a:latin typeface="Source Code Pro" panose="020B0509030403020204" pitchFamily="49" charset="0"/>
            </a:endParaRPr>
          </a:p>
          <a:p>
            <a:pPr>
              <a:lnSpc>
                <a:spcPts val="4200"/>
              </a:lnSpc>
            </a:pPr>
            <a:r>
              <a:rPr lang="en-US" altLang="zh-CN" sz="3600" dirty="0">
                <a:solidFill>
                  <a:srgbClr val="ABB2BF"/>
                </a:solidFill>
                <a:latin typeface="Source Code Pro" panose="020B0509030403020204" pitchFamily="49" charset="0"/>
              </a:rPr>
              <a:t>network </a:t>
            </a:r>
            <a:r>
              <a:rPr lang="en-US" altLang="zh-CN" sz="3600" b="0" i="0" dirty="0">
                <a:solidFill>
                  <a:srgbClr val="ABB2BF"/>
                </a:solidFill>
                <a:effectLst/>
                <a:latin typeface="Source Code Pro" panose="020B0509030403020204" pitchFamily="49" charset="0"/>
              </a:rPr>
              <a:t>192.168.1.0 </a:t>
            </a:r>
            <a:endParaRPr lang="en-US" altLang="zh-CN" sz="3600" b="0" i="0" dirty="0">
              <a:solidFill>
                <a:srgbClr val="ABB2BF"/>
              </a:solidFill>
              <a:effectLst/>
              <a:latin typeface="Source Code Pro" panose="020B0509030403020204" pitchFamily="49" charset="0"/>
            </a:endParaRPr>
          </a:p>
          <a:p>
            <a:pPr>
              <a:lnSpc>
                <a:spcPts val="4200"/>
              </a:lnSpc>
            </a:pPr>
            <a:r>
              <a:rPr lang="en-US" altLang="zh-CN" sz="3600" b="0" i="0" dirty="0">
                <a:solidFill>
                  <a:srgbClr val="ABB2BF"/>
                </a:solidFill>
                <a:effectLst/>
                <a:latin typeface="Source Code Pro" panose="020B0509030403020204" pitchFamily="49" charset="0"/>
              </a:rPr>
              <a:t>network 192.168.3.0 </a:t>
            </a:r>
            <a:endParaRPr lang="en-US" altLang="zh-CN" sz="3600" b="0" i="0" dirty="0">
              <a:solidFill>
                <a:srgbClr val="ABB2BF"/>
              </a:solidFill>
              <a:effectLst/>
              <a:latin typeface="Source Code Pro" panose="020B0509030403020204" pitchFamily="49" charset="0"/>
            </a:endParaRPr>
          </a:p>
          <a:p>
            <a:pPr>
              <a:lnSpc>
                <a:spcPts val="4200"/>
              </a:lnSpc>
            </a:pPr>
            <a:r>
              <a:rPr lang="en-US" altLang="zh-CN" sz="3600" b="0" i="0" dirty="0">
                <a:solidFill>
                  <a:srgbClr val="ABB2BF"/>
                </a:solidFill>
                <a:effectLst/>
                <a:latin typeface="Source Code Pro" panose="020B0509030403020204" pitchFamily="49" charset="0"/>
              </a:rPr>
              <a:t>version 2 </a:t>
            </a:r>
            <a:endParaRPr lang="en-US" altLang="zh-CN" sz="3600" b="0" i="0" dirty="0">
              <a:solidFill>
                <a:srgbClr val="ABB2BF"/>
              </a:solidFill>
              <a:effectLst/>
              <a:latin typeface="Source Code Pro" panose="020B0509030403020204" pitchFamily="49" charset="0"/>
            </a:endParaRPr>
          </a:p>
          <a:p>
            <a:pPr>
              <a:lnSpc>
                <a:spcPts val="4200"/>
              </a:lnSpc>
            </a:pPr>
            <a:r>
              <a:rPr lang="en-US" altLang="zh-CN" sz="3600" b="0" i="0" dirty="0">
                <a:solidFill>
                  <a:srgbClr val="ABB2BF"/>
                </a:solidFill>
                <a:effectLst/>
                <a:latin typeface="Source Code Pro" panose="020B0509030403020204" pitchFamily="49" charset="0"/>
              </a:rPr>
              <a:t>no auto-summary</a:t>
            </a:r>
            <a:endParaRPr lang="en-US" sz="3600" dirty="0">
              <a:solidFill>
                <a:srgbClr val="FEE7C6"/>
              </a:solidFill>
              <a:ea typeface="思源黑体 2" panose="020B0500000000000000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56716" y="6184255"/>
            <a:ext cx="12411684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FEE7C6"/>
                </a:solidFill>
                <a:ea typeface="思源黑体 2" panose="020B0500000000000000" charset="-122"/>
              </a:rPr>
              <a:t>R2</a:t>
            </a:r>
            <a:endParaRPr lang="en-US" sz="3600" dirty="0">
              <a:solidFill>
                <a:srgbClr val="FEE7C6"/>
              </a:solidFill>
              <a:ea typeface="思源黑体 2" panose="020B0500000000000000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600" b="0" i="0" dirty="0">
                <a:solidFill>
                  <a:srgbClr val="ABB2BF"/>
                </a:solidFill>
                <a:effectLst/>
                <a:latin typeface="Source Code Pro" panose="020B0509030403020204" pitchFamily="49" charset="0"/>
              </a:rPr>
              <a:t>router rip </a:t>
            </a:r>
            <a:endParaRPr lang="en-US" altLang="zh-CN" sz="3600" b="0" i="0" dirty="0">
              <a:solidFill>
                <a:srgbClr val="ABB2BF"/>
              </a:solidFill>
              <a:effectLst/>
              <a:latin typeface="Source Code Pro" panose="020B0509030403020204" pitchFamily="49" charset="0"/>
            </a:endParaRPr>
          </a:p>
          <a:p>
            <a:pPr>
              <a:lnSpc>
                <a:spcPts val="4200"/>
              </a:lnSpc>
            </a:pPr>
            <a:r>
              <a:rPr lang="en-US" altLang="zh-CN" sz="3600" dirty="0">
                <a:solidFill>
                  <a:srgbClr val="ABB2BF"/>
                </a:solidFill>
                <a:latin typeface="Source Code Pro" panose="020B0509030403020204" pitchFamily="49" charset="0"/>
              </a:rPr>
              <a:t>network </a:t>
            </a:r>
            <a:r>
              <a:rPr lang="en-US" altLang="zh-CN" sz="3600" b="0" i="0" dirty="0">
                <a:solidFill>
                  <a:srgbClr val="ABB2BF"/>
                </a:solidFill>
                <a:effectLst/>
                <a:latin typeface="Source Code Pro" panose="020B0509030403020204" pitchFamily="49" charset="0"/>
              </a:rPr>
              <a:t>192.168.3.0 </a:t>
            </a:r>
            <a:endParaRPr lang="en-US" altLang="zh-CN" sz="3600" b="0" i="0" dirty="0">
              <a:solidFill>
                <a:srgbClr val="ABB2BF"/>
              </a:solidFill>
              <a:effectLst/>
              <a:latin typeface="Source Code Pro" panose="020B0509030403020204" pitchFamily="49" charset="0"/>
            </a:endParaRPr>
          </a:p>
          <a:p>
            <a:pPr>
              <a:lnSpc>
                <a:spcPts val="4200"/>
              </a:lnSpc>
            </a:pPr>
            <a:r>
              <a:rPr lang="en-US" altLang="zh-CN" sz="3600" b="0" i="0" dirty="0">
                <a:solidFill>
                  <a:srgbClr val="ABB2BF"/>
                </a:solidFill>
                <a:effectLst/>
                <a:latin typeface="Source Code Pro" panose="020B0509030403020204" pitchFamily="49" charset="0"/>
              </a:rPr>
              <a:t>network 192.168.2.0 </a:t>
            </a:r>
            <a:endParaRPr lang="en-US" altLang="zh-CN" sz="3600" b="0" i="0" dirty="0">
              <a:solidFill>
                <a:srgbClr val="ABB2BF"/>
              </a:solidFill>
              <a:effectLst/>
              <a:latin typeface="Source Code Pro" panose="020B0509030403020204" pitchFamily="49" charset="0"/>
            </a:endParaRPr>
          </a:p>
          <a:p>
            <a:pPr>
              <a:lnSpc>
                <a:spcPts val="4200"/>
              </a:lnSpc>
            </a:pPr>
            <a:r>
              <a:rPr lang="en-US" altLang="zh-CN" sz="3600" b="0" i="0" dirty="0">
                <a:solidFill>
                  <a:srgbClr val="ABB2BF"/>
                </a:solidFill>
                <a:effectLst/>
                <a:latin typeface="Source Code Pro" panose="020B0509030403020204" pitchFamily="49" charset="0"/>
              </a:rPr>
              <a:t>version 2 </a:t>
            </a:r>
            <a:endParaRPr lang="en-US" altLang="zh-CN" sz="3600" b="0" i="0" dirty="0">
              <a:solidFill>
                <a:srgbClr val="ABB2BF"/>
              </a:solidFill>
              <a:effectLst/>
              <a:latin typeface="Source Code Pro" panose="020B0509030403020204" pitchFamily="49" charset="0"/>
            </a:endParaRPr>
          </a:p>
          <a:p>
            <a:pPr>
              <a:lnSpc>
                <a:spcPts val="4200"/>
              </a:lnSpc>
            </a:pPr>
            <a:r>
              <a:rPr lang="en-US" altLang="zh-CN" sz="3600" b="0" i="0" dirty="0">
                <a:solidFill>
                  <a:srgbClr val="ABB2BF"/>
                </a:solidFill>
                <a:effectLst/>
                <a:latin typeface="Source Code Pro" panose="020B0509030403020204" pitchFamily="49" charset="0"/>
              </a:rPr>
              <a:t>no auto-summary</a:t>
            </a:r>
            <a:endParaRPr lang="en-US" altLang="zh-CN" sz="3600" dirty="0">
              <a:solidFill>
                <a:srgbClr val="FEE7C6"/>
              </a:solidFill>
              <a:ea typeface="思源黑体 2" panose="020B0500000000000000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commondata" val="eyJoZGlkIjoiOTM4NWM3NjE4Y2IxYTNhNjRmNDFlZTcyZGU4ODA2OWM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6949</Words>
  <Application>WPS 演示</Application>
  <PresentationFormat>自定义</PresentationFormat>
  <Paragraphs>414</Paragraphs>
  <Slides>41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9" baseType="lpstr">
      <vt:lpstr>Arial</vt:lpstr>
      <vt:lpstr>宋体</vt:lpstr>
      <vt:lpstr>Wingdings</vt:lpstr>
      <vt:lpstr>思源黑体 2</vt:lpstr>
      <vt:lpstr>思源黑体 2 Bold</vt:lpstr>
      <vt:lpstr>Arial Unicode</vt:lpstr>
      <vt:lpstr>Arimo Bold</vt:lpstr>
      <vt:lpstr>Arimo</vt:lpstr>
      <vt:lpstr>Source Code Pro</vt:lpstr>
      <vt:lpstr>Calibri</vt:lpstr>
      <vt:lpstr>微软雅黑</vt:lpstr>
      <vt:lpstr>Arial Unicode MS</vt:lpstr>
      <vt:lpstr>等线</vt:lpstr>
      <vt:lpstr>Calibri</vt:lpstr>
      <vt:lpstr>思源黑体 2 Medium</vt:lpstr>
      <vt:lpstr>黑体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黄黑色简约大气工作汇报演示文稿</dc:title>
  <dc:creator>yuyan</dc:creator>
  <cp:lastModifiedBy>切诺基阿尔法</cp:lastModifiedBy>
  <cp:revision>22</cp:revision>
  <dcterms:created xsi:type="dcterms:W3CDTF">2006-08-16T00:00:00Z</dcterms:created>
  <dcterms:modified xsi:type="dcterms:W3CDTF">2023-11-19T14:39:08Z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55963397FC48459290BBAD6B8D383C17_12</vt:lpwstr>
  </property>
  <property fmtid="{D5CDD505-2E9C-101B-9397-08002B2CF9AE}" pid="3" name="KSOProductBuildVer">
    <vt:lpwstr>2052-12.1.0.15933</vt:lpwstr>
  </property>
</Properties>
</file>